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s/slide79.xml" ContentType="application/vnd.openxmlformats-officedocument.presentationml.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sldIdLst>
    <p:sldId id="256" r:id="rId2"/>
    <p:sldId id="280" r:id="rId3"/>
    <p:sldId id="279" r:id="rId4"/>
    <p:sldId id="281" r:id="rId5"/>
    <p:sldId id="257" r:id="rId6"/>
    <p:sldId id="348" r:id="rId7"/>
    <p:sldId id="349" r:id="rId8"/>
    <p:sldId id="350" r:id="rId9"/>
    <p:sldId id="258" r:id="rId10"/>
    <p:sldId id="260" r:id="rId11"/>
    <p:sldId id="259" r:id="rId12"/>
    <p:sldId id="261" r:id="rId13"/>
    <p:sldId id="283" r:id="rId14"/>
    <p:sldId id="284" r:id="rId15"/>
    <p:sldId id="285" r:id="rId16"/>
    <p:sldId id="286" r:id="rId17"/>
    <p:sldId id="288" r:id="rId18"/>
    <p:sldId id="343" r:id="rId19"/>
    <p:sldId id="289" r:id="rId20"/>
    <p:sldId id="290" r:id="rId21"/>
    <p:sldId id="344" r:id="rId22"/>
    <p:sldId id="291" r:id="rId23"/>
    <p:sldId id="292" r:id="rId24"/>
    <p:sldId id="263" r:id="rId25"/>
    <p:sldId id="293" r:id="rId26"/>
    <p:sldId id="294" r:id="rId27"/>
    <p:sldId id="295" r:id="rId28"/>
    <p:sldId id="296" r:id="rId29"/>
    <p:sldId id="298" r:id="rId30"/>
    <p:sldId id="297"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264" r:id="rId47"/>
    <p:sldId id="314" r:id="rId48"/>
    <p:sldId id="315" r:id="rId49"/>
    <p:sldId id="345" r:id="rId50"/>
    <p:sldId id="346" r:id="rId51"/>
    <p:sldId id="347" r:id="rId52"/>
    <p:sldId id="26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 id="333" r:id="rId70"/>
    <p:sldId id="267" r:id="rId71"/>
    <p:sldId id="334" r:id="rId72"/>
    <p:sldId id="335" r:id="rId73"/>
    <p:sldId id="336" r:id="rId74"/>
    <p:sldId id="337" r:id="rId75"/>
    <p:sldId id="338" r:id="rId76"/>
    <p:sldId id="339" r:id="rId77"/>
    <p:sldId id="340" r:id="rId78"/>
    <p:sldId id="341" r:id="rId79"/>
    <p:sldId id="342" r:id="rId80"/>
    <p:sldId id="265"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684F0F-FA41-4A96-9C35-969D15B70FEE}" type="doc">
      <dgm:prSet loTypeId="urn:microsoft.com/office/officeart/2005/8/layout/chart3" loCatId="cycle" qsTypeId="urn:microsoft.com/office/officeart/2005/8/quickstyle/simple1" qsCatId="simple" csTypeId="urn:microsoft.com/office/officeart/2005/8/colors/accent1_2" csCatId="accent1" phldr="1"/>
      <dgm:spPr/>
    </dgm:pt>
    <dgm:pt modelId="{CFE7F4D9-54C4-4D3D-9C93-3A58C164B793}">
      <dgm:prSet phldrT="[Text]"/>
      <dgm:spPr/>
      <dgm:t>
        <a:bodyPr/>
        <a:lstStyle/>
        <a:p>
          <a:r>
            <a:rPr lang="en-US" dirty="0" smtClean="0"/>
            <a:t>AIR</a:t>
          </a:r>
          <a:endParaRPr lang="en-US" dirty="0"/>
        </a:p>
      </dgm:t>
    </dgm:pt>
    <dgm:pt modelId="{CDEB0D49-212E-4FEC-B18A-C8754DD49919}" type="parTrans" cxnId="{B88696FE-B6C2-4FC6-AD56-996D0F191398}">
      <dgm:prSet/>
      <dgm:spPr/>
    </dgm:pt>
    <dgm:pt modelId="{A3480E1E-EC73-4A3C-BF89-6317791469F7}" type="sibTrans" cxnId="{B88696FE-B6C2-4FC6-AD56-996D0F191398}">
      <dgm:prSet/>
      <dgm:spPr/>
    </dgm:pt>
    <dgm:pt modelId="{C7BBF863-9405-499D-8000-E9FE44CE8D40}">
      <dgm:prSet phldrT="[Text]"/>
      <dgm:spPr/>
      <dgm:t>
        <a:bodyPr/>
        <a:lstStyle/>
        <a:p>
          <a:r>
            <a:rPr lang="en-US" dirty="0" smtClean="0"/>
            <a:t>TUROB: DEBU</a:t>
          </a:r>
          <a:endParaRPr lang="en-US" dirty="0"/>
        </a:p>
      </dgm:t>
    </dgm:pt>
    <dgm:pt modelId="{06DF8CBC-B579-45AA-B5FE-A5D3913AB9B4}" type="parTrans" cxnId="{C36BB90C-FFD7-46E9-89BD-D3CF0C6893F2}">
      <dgm:prSet/>
      <dgm:spPr/>
    </dgm:pt>
    <dgm:pt modelId="{83045495-A205-42F3-A2CB-D50EC8037F87}" type="sibTrans" cxnId="{C36BB90C-FFD7-46E9-89BD-D3CF0C6893F2}">
      <dgm:prSet/>
      <dgm:spPr/>
    </dgm:pt>
    <dgm:pt modelId="{C7475FC6-123C-409A-8F8A-5BCD3E1B52F3}">
      <dgm:prSet phldrT="[Text]"/>
      <dgm:spPr/>
      <dgm:t>
        <a:bodyPr/>
        <a:lstStyle/>
        <a:p>
          <a:r>
            <a:rPr lang="en-US" dirty="0" smtClean="0"/>
            <a:t>AL-HAJAR/ :BATU ATAU SEJENISNYA</a:t>
          </a:r>
          <a:endParaRPr lang="en-US" dirty="0"/>
        </a:p>
      </dgm:t>
    </dgm:pt>
    <dgm:pt modelId="{6285A385-E314-494C-BE2D-0FED69E5689D}" type="parTrans" cxnId="{4013B021-8077-4907-880B-73A1C92F9D27}">
      <dgm:prSet/>
      <dgm:spPr/>
    </dgm:pt>
    <dgm:pt modelId="{02ADC5E9-BE3B-4C38-9563-28120786CBCF}" type="sibTrans" cxnId="{4013B021-8077-4907-880B-73A1C92F9D27}">
      <dgm:prSet/>
      <dgm:spPr/>
    </dgm:pt>
    <dgm:pt modelId="{49E3C946-F2F6-4C96-BB9E-E50E181BE8B5}" type="pres">
      <dgm:prSet presAssocID="{0F684F0F-FA41-4A96-9C35-969D15B70FEE}" presName="compositeShape" presStyleCnt="0">
        <dgm:presLayoutVars>
          <dgm:chMax val="7"/>
          <dgm:dir/>
          <dgm:resizeHandles val="exact"/>
        </dgm:presLayoutVars>
      </dgm:prSet>
      <dgm:spPr/>
    </dgm:pt>
    <dgm:pt modelId="{F150ECEC-C06D-4F65-B245-2F14622B4C0B}" type="pres">
      <dgm:prSet presAssocID="{0F684F0F-FA41-4A96-9C35-969D15B70FEE}" presName="wedge1" presStyleLbl="node1" presStyleIdx="0" presStyleCnt="3"/>
      <dgm:spPr/>
      <dgm:t>
        <a:bodyPr/>
        <a:lstStyle/>
        <a:p>
          <a:endParaRPr lang="en-US"/>
        </a:p>
      </dgm:t>
    </dgm:pt>
    <dgm:pt modelId="{F0A141EA-1E34-4EF3-A705-E52979DC493D}" type="pres">
      <dgm:prSet presAssocID="{0F684F0F-FA41-4A96-9C35-969D15B70FEE}" presName="wedge1Tx" presStyleLbl="node1" presStyleIdx="0" presStyleCnt="3">
        <dgm:presLayoutVars>
          <dgm:chMax val="0"/>
          <dgm:chPref val="0"/>
          <dgm:bulletEnabled val="1"/>
        </dgm:presLayoutVars>
      </dgm:prSet>
      <dgm:spPr/>
      <dgm:t>
        <a:bodyPr/>
        <a:lstStyle/>
        <a:p>
          <a:endParaRPr lang="en-US"/>
        </a:p>
      </dgm:t>
    </dgm:pt>
    <dgm:pt modelId="{C32EFE35-89D1-4531-8018-351F325CCA6E}" type="pres">
      <dgm:prSet presAssocID="{0F684F0F-FA41-4A96-9C35-969D15B70FEE}" presName="wedge2" presStyleLbl="node1" presStyleIdx="1" presStyleCnt="3"/>
      <dgm:spPr/>
      <dgm:t>
        <a:bodyPr/>
        <a:lstStyle/>
        <a:p>
          <a:endParaRPr lang="en-US"/>
        </a:p>
      </dgm:t>
    </dgm:pt>
    <dgm:pt modelId="{4FA25391-771D-411C-AF31-B3F0401DA0AD}" type="pres">
      <dgm:prSet presAssocID="{0F684F0F-FA41-4A96-9C35-969D15B70FEE}" presName="wedge2Tx" presStyleLbl="node1" presStyleIdx="1" presStyleCnt="3">
        <dgm:presLayoutVars>
          <dgm:chMax val="0"/>
          <dgm:chPref val="0"/>
          <dgm:bulletEnabled val="1"/>
        </dgm:presLayoutVars>
      </dgm:prSet>
      <dgm:spPr/>
      <dgm:t>
        <a:bodyPr/>
        <a:lstStyle/>
        <a:p>
          <a:endParaRPr lang="en-US"/>
        </a:p>
      </dgm:t>
    </dgm:pt>
    <dgm:pt modelId="{C51B6626-5A3D-44FA-BB9D-FF0C14454CD5}" type="pres">
      <dgm:prSet presAssocID="{0F684F0F-FA41-4A96-9C35-969D15B70FEE}" presName="wedge3" presStyleLbl="node1" presStyleIdx="2" presStyleCnt="3"/>
      <dgm:spPr/>
      <dgm:t>
        <a:bodyPr/>
        <a:lstStyle/>
        <a:p>
          <a:endParaRPr lang="en-US"/>
        </a:p>
      </dgm:t>
    </dgm:pt>
    <dgm:pt modelId="{9C0E6E59-8795-4128-9495-1A8D392A20D1}" type="pres">
      <dgm:prSet presAssocID="{0F684F0F-FA41-4A96-9C35-969D15B70FEE}" presName="wedge3Tx" presStyleLbl="node1" presStyleIdx="2" presStyleCnt="3">
        <dgm:presLayoutVars>
          <dgm:chMax val="0"/>
          <dgm:chPref val="0"/>
          <dgm:bulletEnabled val="1"/>
        </dgm:presLayoutVars>
      </dgm:prSet>
      <dgm:spPr/>
      <dgm:t>
        <a:bodyPr/>
        <a:lstStyle/>
        <a:p>
          <a:endParaRPr lang="en-US"/>
        </a:p>
      </dgm:t>
    </dgm:pt>
  </dgm:ptLst>
  <dgm:cxnLst>
    <dgm:cxn modelId="{B88696FE-B6C2-4FC6-AD56-996D0F191398}" srcId="{0F684F0F-FA41-4A96-9C35-969D15B70FEE}" destId="{CFE7F4D9-54C4-4D3D-9C93-3A58C164B793}" srcOrd="0" destOrd="0" parTransId="{CDEB0D49-212E-4FEC-B18A-C8754DD49919}" sibTransId="{A3480E1E-EC73-4A3C-BF89-6317791469F7}"/>
    <dgm:cxn modelId="{61E00E3E-985F-4E49-A4CF-4B9BDE2950C6}" type="presOf" srcId="{C7475FC6-123C-409A-8F8A-5BCD3E1B52F3}" destId="{9C0E6E59-8795-4128-9495-1A8D392A20D1}" srcOrd="1" destOrd="0" presId="urn:microsoft.com/office/officeart/2005/8/layout/chart3"/>
    <dgm:cxn modelId="{6162216A-6DFB-4604-81D0-8BC1077799B9}" type="presOf" srcId="{C7475FC6-123C-409A-8F8A-5BCD3E1B52F3}" destId="{C51B6626-5A3D-44FA-BB9D-FF0C14454CD5}" srcOrd="0" destOrd="0" presId="urn:microsoft.com/office/officeart/2005/8/layout/chart3"/>
    <dgm:cxn modelId="{31C82094-822A-46EA-B95D-869E1FE4AD35}" type="presOf" srcId="{C7BBF863-9405-499D-8000-E9FE44CE8D40}" destId="{4FA25391-771D-411C-AF31-B3F0401DA0AD}" srcOrd="1" destOrd="0" presId="urn:microsoft.com/office/officeart/2005/8/layout/chart3"/>
    <dgm:cxn modelId="{C36BB90C-FFD7-46E9-89BD-D3CF0C6893F2}" srcId="{0F684F0F-FA41-4A96-9C35-969D15B70FEE}" destId="{C7BBF863-9405-499D-8000-E9FE44CE8D40}" srcOrd="1" destOrd="0" parTransId="{06DF8CBC-B579-45AA-B5FE-A5D3913AB9B4}" sibTransId="{83045495-A205-42F3-A2CB-D50EC8037F87}"/>
    <dgm:cxn modelId="{F7E3E2C1-EBF6-4B19-A3D5-75BCEAABCBBA}" type="presOf" srcId="{0F684F0F-FA41-4A96-9C35-969D15B70FEE}" destId="{49E3C946-F2F6-4C96-BB9E-E50E181BE8B5}" srcOrd="0" destOrd="0" presId="urn:microsoft.com/office/officeart/2005/8/layout/chart3"/>
    <dgm:cxn modelId="{0227B173-7DD6-4D3F-BA70-B317BDA4A6FE}" type="presOf" srcId="{CFE7F4D9-54C4-4D3D-9C93-3A58C164B793}" destId="{F0A141EA-1E34-4EF3-A705-E52979DC493D}" srcOrd="1" destOrd="0" presId="urn:microsoft.com/office/officeart/2005/8/layout/chart3"/>
    <dgm:cxn modelId="{3C01BC37-CB35-4516-B99C-C2884F779BDD}" type="presOf" srcId="{CFE7F4D9-54C4-4D3D-9C93-3A58C164B793}" destId="{F150ECEC-C06D-4F65-B245-2F14622B4C0B}" srcOrd="0" destOrd="0" presId="urn:microsoft.com/office/officeart/2005/8/layout/chart3"/>
    <dgm:cxn modelId="{EC04FE1C-E528-4031-8504-6CAA254A3FEE}" type="presOf" srcId="{C7BBF863-9405-499D-8000-E9FE44CE8D40}" destId="{C32EFE35-89D1-4531-8018-351F325CCA6E}" srcOrd="0" destOrd="0" presId="urn:microsoft.com/office/officeart/2005/8/layout/chart3"/>
    <dgm:cxn modelId="{4013B021-8077-4907-880B-73A1C92F9D27}" srcId="{0F684F0F-FA41-4A96-9C35-969D15B70FEE}" destId="{C7475FC6-123C-409A-8F8A-5BCD3E1B52F3}" srcOrd="2" destOrd="0" parTransId="{6285A385-E314-494C-BE2D-0FED69E5689D}" sibTransId="{02ADC5E9-BE3B-4C38-9563-28120786CBCF}"/>
    <dgm:cxn modelId="{82B66D7A-145C-4B6D-9BF9-84A0FC2C1B4A}" type="presParOf" srcId="{49E3C946-F2F6-4C96-BB9E-E50E181BE8B5}" destId="{F150ECEC-C06D-4F65-B245-2F14622B4C0B}" srcOrd="0" destOrd="0" presId="urn:microsoft.com/office/officeart/2005/8/layout/chart3"/>
    <dgm:cxn modelId="{918B5C6E-57DB-4D16-B612-7EF6A2055623}" type="presParOf" srcId="{49E3C946-F2F6-4C96-BB9E-E50E181BE8B5}" destId="{F0A141EA-1E34-4EF3-A705-E52979DC493D}" srcOrd="1" destOrd="0" presId="urn:microsoft.com/office/officeart/2005/8/layout/chart3"/>
    <dgm:cxn modelId="{98562E87-DF35-447B-ADDE-C898DC83282B}" type="presParOf" srcId="{49E3C946-F2F6-4C96-BB9E-E50E181BE8B5}" destId="{C32EFE35-89D1-4531-8018-351F325CCA6E}" srcOrd="2" destOrd="0" presId="urn:microsoft.com/office/officeart/2005/8/layout/chart3"/>
    <dgm:cxn modelId="{41FE6AC3-2178-41D6-8227-75D1E914CADB}" type="presParOf" srcId="{49E3C946-F2F6-4C96-BB9E-E50E181BE8B5}" destId="{4FA25391-771D-411C-AF31-B3F0401DA0AD}" srcOrd="3" destOrd="0" presId="urn:microsoft.com/office/officeart/2005/8/layout/chart3"/>
    <dgm:cxn modelId="{8570AE2C-3CBD-41E8-8814-69BE4A98F1A0}" type="presParOf" srcId="{49E3C946-F2F6-4C96-BB9E-E50E181BE8B5}" destId="{C51B6626-5A3D-44FA-BB9D-FF0C14454CD5}" srcOrd="4" destOrd="0" presId="urn:microsoft.com/office/officeart/2005/8/layout/chart3"/>
    <dgm:cxn modelId="{6711483E-27D3-4D40-B6C3-85A5EB40177B}" type="presParOf" srcId="{49E3C946-F2F6-4C96-BB9E-E50E181BE8B5}" destId="{9C0E6E59-8795-4128-9495-1A8D392A20D1}" srcOrd="5" destOrd="0" presId="urn:microsoft.com/office/officeart/2005/8/layout/chart3"/>
  </dgm:cxnLst>
  <dgm:bg/>
  <dgm:whole/>
</dgm:dataModel>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40AFE1-7E3D-4590-8BA8-5A15A81ED88F}" type="datetimeFigureOut">
              <a:rPr lang="en-US" smtClean="0"/>
              <a:pPr/>
              <a:t>4/1/2019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E74A4C-6038-4043-9B16-6F403B0351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68313C-FD89-4884-8C24-F8168968FE6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68313C-FD89-4884-8C24-F8168968FE6B}" type="slidenum">
              <a:rPr lang="en-US" smtClean="0"/>
              <a:pPr/>
              <a:t>52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68313C-FD89-4884-8C24-F8168968FE6B}" type="slidenum">
              <a:rPr lang="en-US" smtClean="0"/>
              <a:pPr/>
              <a:t>70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68313C-FD89-4884-8C24-F8168968FE6B}" type="slidenum">
              <a:rPr lang="en-US" smtClean="0"/>
              <a:pPr/>
              <a:t>80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68313C-FD89-4884-8C24-F8168968FE6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68313C-FD89-4884-8C24-F8168968FE6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68313C-FD89-4884-8C24-F8168968FE6B}"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68313C-FD89-4884-8C24-F8168968FE6B}"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68313C-FD89-4884-8C24-F8168968FE6B}"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68313C-FD89-4884-8C24-F8168968FE6B}"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8968313C-FD89-4884-8C24-F8168968FE6B}" type="slidenum">
              <a:rPr lang="en-US" smtClean="0"/>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68313C-FD89-4884-8C24-F8168968FE6B}" type="slidenum">
              <a:rPr lang="en-US" smtClean="0"/>
              <a:pPr/>
              <a:t>46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4/1/2019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4/1/2019</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4/1/2019</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4/1/2019</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4/1/2019</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4/1/2019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8229600" cy="3219450"/>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sz="4800" dirty="0" smtClean="0"/>
              <a:t>TUNTUNAN THAHARAH</a:t>
            </a:r>
            <a:br>
              <a:rPr lang="en-US" sz="4800" dirty="0" smtClean="0"/>
            </a:br>
            <a:r>
              <a:rPr lang="en-US" sz="3600" dirty="0" smtClean="0"/>
              <a:t>MENURUT</a:t>
            </a:r>
            <a:br>
              <a:rPr lang="en-US" sz="3600" dirty="0" smtClean="0"/>
            </a:br>
            <a:r>
              <a:rPr lang="en-US" sz="3600" dirty="0" smtClean="0"/>
              <a:t>RASULULLAH SAW</a:t>
            </a:r>
            <a:r>
              <a:rPr lang="id-ID" sz="3600" dirty="0" smtClean="0"/>
              <a:t/>
            </a:r>
            <a:br>
              <a:rPr lang="id-ID" sz="3600" dirty="0" smtClean="0"/>
            </a:br>
            <a:r>
              <a:rPr lang="id-ID" sz="3600" dirty="0" smtClean="0"/>
              <a:t>(Perspektif Muhammadiyah)</a:t>
            </a:r>
            <a:endParaRPr lang="en-US" sz="4800" dirty="0"/>
          </a:p>
        </p:txBody>
      </p:sp>
      <p:sp>
        <p:nvSpPr>
          <p:cNvPr id="3" name="Subtitle 2"/>
          <p:cNvSpPr>
            <a:spLocks noGrp="1"/>
          </p:cNvSpPr>
          <p:nvPr>
            <p:ph type="subTitle" idx="1"/>
          </p:nvPr>
        </p:nvSpPr>
        <p:spPr>
          <a:xfrm>
            <a:off x="609600" y="3733800"/>
            <a:ext cx="7924800" cy="2819400"/>
          </a:xfrm>
        </p:spPr>
        <p:style>
          <a:lnRef idx="1">
            <a:schemeClr val="accent4"/>
          </a:lnRef>
          <a:fillRef idx="3">
            <a:schemeClr val="accent4"/>
          </a:fillRef>
          <a:effectRef idx="2">
            <a:schemeClr val="accent4"/>
          </a:effectRef>
          <a:fontRef idx="minor">
            <a:schemeClr val="lt1"/>
          </a:fontRef>
        </p:style>
        <p:txBody>
          <a:bodyPr>
            <a:normAutofit/>
          </a:bodyPr>
          <a:lstStyle/>
          <a:p>
            <a:pPr algn="ct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305800" cy="6092952"/>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lvl="0" algn="ctr">
              <a:buNone/>
            </a:pPr>
            <a:r>
              <a:rPr lang="ar-SA" sz="4800" dirty="0" smtClean="0">
                <a:cs typeface="Traditional Arabic" pitchFamily="2" charset="-78"/>
              </a:rPr>
              <a:t>« أَنْتُمُ الْغُرُّ الْمُحَجَّلُونَ يَوْمَ الْقِيَامَةِ مِنْ إِسْبَاغِ الْوُضُوءِ فَمَنِ اسْتَطَاعَ مِنْكُمْ فَلْيُطِلْ غُرَّتَهُ وَتَحْجِيلَهُ </a:t>
            </a:r>
            <a:endParaRPr lang="en-US" sz="4800" dirty="0" smtClean="0">
              <a:cs typeface="Traditional Arabic" pitchFamily="2" charset="-78"/>
            </a:endParaRPr>
          </a:p>
          <a:p>
            <a:pPr lvl="0" algn="ctr" rtl="1">
              <a:buNone/>
            </a:pPr>
            <a:r>
              <a:rPr lang="ar-SA" sz="4800" dirty="0" smtClean="0">
                <a:cs typeface="Traditional Arabic" pitchFamily="2" charset="-78"/>
              </a:rPr>
              <a:t>». صحيح مسلم</a:t>
            </a:r>
            <a:endParaRPr lang="en-US" sz="4800" dirty="0" smtClean="0">
              <a:cs typeface="Traditional Arabic" pitchFamily="2" charset="-78"/>
            </a:endParaRPr>
          </a:p>
          <a:p>
            <a:pPr lvl="0" algn="ctr" rtl="1">
              <a:buNone/>
            </a:pPr>
            <a:r>
              <a:rPr lang="ar-SA" sz="4300" dirty="0" smtClean="0">
                <a:cs typeface="Traditional Arabic" pitchFamily="2" charset="-78"/>
              </a:rPr>
              <a:t>قال أهل اللغة الغرة بياض في جبهة الفرس والتحجيل بياض في يديها ورجليها</a:t>
            </a:r>
            <a:endParaRPr lang="en-US" sz="4300" dirty="0" smtClean="0">
              <a:cs typeface="Traditional Arabic" pitchFamily="2" charset="-78"/>
            </a:endParaRPr>
          </a:p>
          <a:p>
            <a:pPr lvl="0" algn="ctr">
              <a:buNone/>
            </a:pPr>
            <a:r>
              <a:rPr lang="ar-SA" sz="4800" dirty="0" smtClean="0">
                <a:cs typeface="Traditional Arabic" pitchFamily="2" charset="-78"/>
              </a:rPr>
              <a:t>ما منكم من أحد يتوضأ فيسبغ الوضوء ثم يقول: أشهد أنه لا إله إلا الله وحده لا شريك له , وأشهد أن محمدا عبده ورسوله , إلا فتحت له أبواب الجنة الثمانية يدخل من أيها شاء ". رواه أحمد ومسلم وأبو داود</a:t>
            </a:r>
            <a:endParaRPr lang="en-US" sz="4800" dirty="0" smtClean="0">
              <a:cs typeface="Traditional Arabic" pitchFamily="2" charset="-78"/>
            </a:endParaRPr>
          </a:p>
          <a:p>
            <a:pPr algn="ctr">
              <a:buNone/>
            </a:pPr>
            <a:endParaRPr lang="en-US" sz="4800" dirty="0">
              <a:cs typeface="Traditional Arabic"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382000" cy="6092952"/>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ctr" rtl="1">
              <a:buNone/>
            </a:pPr>
            <a:r>
              <a:rPr lang="ar-EG" sz="4000" dirty="0" smtClean="0">
                <a:cs typeface="Traditional Arabic" pitchFamily="2" charset="-78"/>
              </a:rPr>
              <a:t>قَالَ رَسُولُ اللَّهِ صَلَّى اللَّهُ عَلَيْهِ وَسَلَّمَ </a:t>
            </a:r>
            <a:r>
              <a:rPr lang="id-ID" sz="4000" dirty="0" smtClean="0">
                <a:cs typeface="Traditional Arabic" pitchFamily="2" charset="-78"/>
              </a:rPr>
              <a:t>:</a:t>
            </a:r>
            <a:endParaRPr lang="en-US" sz="4000" dirty="0" smtClean="0">
              <a:cs typeface="Traditional Arabic" pitchFamily="2" charset="-78"/>
            </a:endParaRPr>
          </a:p>
          <a:p>
            <a:pPr algn="ctr" rtl="1">
              <a:buNone/>
            </a:pPr>
            <a:r>
              <a:rPr lang="ar-SA" sz="4000" dirty="0" smtClean="0">
                <a:cs typeface="Traditional Arabic" pitchFamily="2" charset="-78"/>
              </a:rPr>
              <a:t>إِذَا تَوَضَّأَ الْعَبْدُ الْمُؤْمِنُ فَمَضْمَضَ خَرَجْتِ الْخَطَايَا مِنْ فِيهِ ، فَإِذَا اسْتَنْثَرَ خَرَجْتِ الْخَطَايَا مِنْ أَنْفِهِ ، فَإِذَا غَسَلَ وَجْهَهُ خَرَجْتِ الْخَطَايَا مِنْ وَجْهِهِ حَتَّى تَخْرُجَ مِنْ تَحْتِ أَشْفَارِ عَيْنَيْهِ ، فَإِذَا غَسَلَ يَدَيْهِ خَرَجْتِ الْخَطَايَا مِنْ يَدَيْهِ حَتَّى تَخْرُجَ مِنْ تَحْتِ أَظْفَارِ يَدَيْهِ ، فَإِذَا مَسَحَ بِرَأْسِهِ خَرَجْتِ الْخَطَايَا مِنْ رَأْسِهِ حَتَّى تَخْرُجَ مِنْ أُذُنَيْهِ ، فَإِذَا غَسَلَ رِجْلَيْهِ خَرَجْتِ الْخَطَايَا مِنْ رِجْلَيْهِ حَتَّى تَخْرُجَ مِنْ تَحْتِ أَظْفَارِ رِجْلَيْهِ ، ثُمَّ كَانَ مَشْيُهُ إِلَى الْمَسْجِدِ وَصَلاَتِهِ نَافِلَةً لَهُ.</a:t>
            </a:r>
            <a:endParaRPr lang="en-US" sz="4000" dirty="0" smtClean="0">
              <a:cs typeface="Traditional Arabic" pitchFamily="2" charset="-78"/>
            </a:endParaRPr>
          </a:p>
          <a:p>
            <a:pPr algn="ctr" rtl="1">
              <a:buNone/>
            </a:pPr>
            <a:r>
              <a:rPr lang="ar-SA" sz="4000" dirty="0" smtClean="0">
                <a:cs typeface="Traditional Arabic" pitchFamily="2" charset="-78"/>
              </a:rPr>
              <a:t> السنن الكبرى للنسائي - (1 / 114)</a:t>
            </a:r>
            <a:endParaRPr lang="en-US" sz="4000" dirty="0" smtClean="0">
              <a:cs typeface="Traditional Arabic" pitchFamily="2" charset="-78"/>
            </a:endParaRPr>
          </a:p>
          <a:p>
            <a:pPr algn="ctr">
              <a:buNone/>
            </a:pPr>
            <a:endParaRPr lang="en-US" dirty="0">
              <a:cs typeface="Traditional Arabic"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305800" cy="6016752"/>
          </a:xfrm>
        </p:spPr>
        <p:style>
          <a:lnRef idx="1">
            <a:schemeClr val="accent2"/>
          </a:lnRef>
          <a:fillRef idx="2">
            <a:schemeClr val="accent2"/>
          </a:fillRef>
          <a:effectRef idx="1">
            <a:schemeClr val="accent2"/>
          </a:effectRef>
          <a:fontRef idx="minor">
            <a:schemeClr val="dk1"/>
          </a:fontRef>
        </p:style>
        <p:txBody>
          <a:bodyPr>
            <a:normAutofit/>
          </a:bodyPr>
          <a:lstStyle/>
          <a:p>
            <a:pPr marL="514350" indent="-514350" algn="ctr">
              <a:buNone/>
            </a:pPr>
            <a:endParaRPr lang="id-ID" sz="2000" dirty="0" smtClean="0"/>
          </a:p>
        </p:txBody>
      </p:sp>
      <p:sp>
        <p:nvSpPr>
          <p:cNvPr id="4" name="Rectangle 3"/>
          <p:cNvSpPr/>
          <p:nvPr/>
        </p:nvSpPr>
        <p:spPr>
          <a:xfrm>
            <a:off x="457200" y="1295400"/>
            <a:ext cx="8382000"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n-US" sz="5400" dirty="0" smtClean="0"/>
              <a:t>B</a:t>
            </a:r>
            <a:br>
              <a:rPr lang="en-US" sz="5400" dirty="0" smtClean="0"/>
            </a:br>
            <a:r>
              <a:rPr lang="en-US" sz="5400" dirty="0" smtClean="0"/>
              <a:t>TATA-CARA BERWUDLU</a:t>
            </a:r>
            <a:br>
              <a:rPr lang="en-US" sz="5400" dirty="0" smtClean="0"/>
            </a:br>
            <a:endParaRPr lang="id-ID" sz="5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pPr marL="514350" indent="-514350" algn="ctr"/>
            <a:r>
              <a:rPr lang="id-ID" sz="2400" b="1" dirty="0" smtClean="0"/>
              <a:t>1</a:t>
            </a:r>
            <a:br>
              <a:rPr lang="id-ID" sz="2400" b="1" dirty="0" smtClean="0"/>
            </a:br>
            <a:r>
              <a:rPr lang="id-ID" sz="2400" b="1" dirty="0" smtClean="0"/>
              <a:t>Membaca basmalah pada permulaan wudhu, dengan niat yang ikhlas semata mata karena Allah swt.</a:t>
            </a:r>
            <a:endParaRPr lang="id-ID" sz="2400" b="1" dirty="0"/>
          </a:p>
        </p:txBody>
      </p:sp>
      <p:sp>
        <p:nvSpPr>
          <p:cNvPr id="3" name="Content Placeholder 2"/>
          <p:cNvSpPr>
            <a:spLocks noGrp="1"/>
          </p:cNvSpPr>
          <p:nvPr>
            <p:ph sz="quarter" idx="1"/>
          </p:nvPr>
        </p:nvSpPr>
        <p:spPr>
          <a:xfrm>
            <a:off x="304800" y="1447800"/>
            <a:ext cx="8382000" cy="1676400"/>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lvl="0" algn="ctr" rtl="1"/>
            <a:endParaRPr lang="id-ID" sz="1600" dirty="0" smtClean="0"/>
          </a:p>
          <a:p>
            <a:pPr lvl="0" algn="ctr" rtl="1">
              <a:buNone/>
            </a:pPr>
            <a:r>
              <a:rPr lang="ar-SA" sz="5500" dirty="0" smtClean="0">
                <a:latin typeface="Traditional Arabic" pitchFamily="18" charset="-78"/>
                <a:cs typeface="Traditional Arabic" pitchFamily="18" charset="-78"/>
              </a:rPr>
              <a:t>تَوَضَّئُوا بِسْمِ اللَّهِ </a:t>
            </a:r>
            <a:r>
              <a:rPr lang="id-ID" sz="5500" dirty="0" smtClean="0">
                <a:latin typeface="Traditional Arabic" pitchFamily="18" charset="-78"/>
                <a:cs typeface="Traditional Arabic" pitchFamily="18" charset="-78"/>
              </a:rPr>
              <a:t> </a:t>
            </a:r>
            <a:r>
              <a:rPr lang="ar-SA" sz="5500" dirty="0" smtClean="0">
                <a:latin typeface="Traditional Arabic" pitchFamily="18" charset="-78"/>
                <a:cs typeface="Traditional Arabic" pitchFamily="18" charset="-78"/>
              </a:rPr>
              <a:t>(سنن النسائ</a:t>
            </a:r>
            <a:r>
              <a:rPr lang="id-ID" sz="5500" dirty="0" smtClean="0">
                <a:latin typeface="Traditional Arabic" pitchFamily="18" charset="-78"/>
                <a:cs typeface="Traditional Arabic" pitchFamily="18" charset="-78"/>
              </a:rPr>
              <a:t>(</a:t>
            </a:r>
            <a:endParaRPr lang="en-US" sz="12300" dirty="0" smtClean="0">
              <a:latin typeface="Traditional Arabic" pitchFamily="18" charset="-78"/>
              <a:cs typeface="Traditional Arabic" pitchFamily="18" charset="-78"/>
            </a:endParaRPr>
          </a:p>
          <a:p>
            <a:pPr lvl="0" algn="ctr" rtl="1">
              <a:buNone/>
            </a:pPr>
            <a:r>
              <a:rPr lang="ar-SA" sz="5500" dirty="0" smtClean="0">
                <a:latin typeface="Traditional Arabic" pitchFamily="18" charset="-78"/>
                <a:cs typeface="Traditional Arabic" pitchFamily="18" charset="-78"/>
              </a:rPr>
              <a:t>" إِنَّمَا الأَعْمَالُ بِالنِّيَّاتِ </a:t>
            </a:r>
            <a:r>
              <a:rPr lang="id-ID" sz="5500" dirty="0" smtClean="0">
                <a:latin typeface="Traditional Arabic" pitchFamily="18" charset="-78"/>
                <a:cs typeface="Traditional Arabic" pitchFamily="18" charset="-78"/>
              </a:rPr>
              <a:t>)</a:t>
            </a:r>
            <a:r>
              <a:rPr lang="ar-SA" sz="5500" dirty="0" smtClean="0">
                <a:latin typeface="Traditional Arabic" pitchFamily="18" charset="-78"/>
                <a:cs typeface="Traditional Arabic" pitchFamily="18" charset="-78"/>
              </a:rPr>
              <a:t>صحيح البخاري</a:t>
            </a:r>
            <a:r>
              <a:rPr lang="id-ID" sz="5500" dirty="0" smtClean="0">
                <a:latin typeface="Traditional Arabic" pitchFamily="18" charset="-78"/>
                <a:cs typeface="Traditional Arabic" pitchFamily="18" charset="-78"/>
              </a:rPr>
              <a:t>(</a:t>
            </a:r>
            <a:endParaRPr lang="id-ID" dirty="0" smtClean="0">
              <a:latin typeface="Traditional Arabic" pitchFamily="18" charset="-78"/>
              <a:cs typeface="Traditional Arabic" pitchFamily="18" charset="-78"/>
            </a:endParaRPr>
          </a:p>
          <a:p>
            <a:pPr algn="ctr">
              <a:buNone/>
            </a:pPr>
            <a:endParaRPr lang="id-ID" sz="3600" dirty="0">
              <a:latin typeface="Traditional Arabic" pitchFamily="18" charset="-78"/>
              <a:cs typeface="Traditional Arabic" pitchFamily="18" charset="-78"/>
            </a:endParaRPr>
          </a:p>
        </p:txBody>
      </p:sp>
      <p:pic>
        <p:nvPicPr>
          <p:cNvPr id="11265" name="Picture 1" descr="G:\gambar wudhu\1.png"/>
          <p:cNvPicPr>
            <a:picLocks noGrp="1" noChangeAspect="1" noChangeArrowheads="1"/>
          </p:cNvPicPr>
          <p:nvPr>
            <p:ph sz="quarter" idx="2"/>
          </p:nvPr>
        </p:nvPicPr>
        <p:blipFill>
          <a:blip r:embed="rId2" cstate="print"/>
          <a:srcRect/>
          <a:stretch>
            <a:fillRect/>
          </a:stretch>
        </p:blipFill>
        <p:spPr bwMode="auto">
          <a:xfrm>
            <a:off x="304800" y="3124200"/>
            <a:ext cx="8610600" cy="3276600"/>
          </a:xfrm>
          <a:prstGeom prst="rect">
            <a:avLst/>
          </a:prstGeom>
          <a:noFill/>
        </p:spPr>
      </p:pic>
      <p:pic>
        <p:nvPicPr>
          <p:cNvPr id="11266" name="Picture 2" descr="G:\gambar wudhu\doa.png"/>
          <p:cNvPicPr>
            <a:picLocks noChangeAspect="1" noChangeArrowheads="1"/>
          </p:cNvPicPr>
          <p:nvPr/>
        </p:nvPicPr>
        <p:blipFill>
          <a:blip r:embed="rId3" cstate="print"/>
          <a:srcRect/>
          <a:stretch>
            <a:fillRect/>
          </a:stretch>
        </p:blipFill>
        <p:spPr bwMode="auto">
          <a:xfrm>
            <a:off x="381000" y="3124200"/>
            <a:ext cx="8077200" cy="373379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524000"/>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id-ID" sz="1800" dirty="0" smtClean="0"/>
              <a:t>2</a:t>
            </a:r>
            <a:br>
              <a:rPr lang="id-ID" sz="1800" dirty="0" smtClean="0"/>
            </a:br>
            <a:r>
              <a:rPr lang="id-ID" sz="2000" b="1" dirty="0" smtClean="0"/>
              <a:t>Membersihkan kedua telapak tangan sebanyak tiga kali, hendaknya pada cela-cela jari tangan dibersihkan sebersih mungkin</a:t>
            </a:r>
            <a:r>
              <a:rPr lang="id-ID" sz="1600" dirty="0" smtClean="0"/>
              <a:t/>
            </a:r>
            <a:br>
              <a:rPr lang="id-ID" sz="1600" dirty="0" smtClean="0"/>
            </a:br>
            <a:endParaRPr lang="id-ID" sz="1600" dirty="0"/>
          </a:p>
        </p:txBody>
      </p:sp>
      <p:sp>
        <p:nvSpPr>
          <p:cNvPr id="3" name="Content Placeholder 2"/>
          <p:cNvSpPr>
            <a:spLocks noGrp="1"/>
          </p:cNvSpPr>
          <p:nvPr>
            <p:ph sz="quarter" idx="1"/>
          </p:nvPr>
        </p:nvSpPr>
        <p:spPr>
          <a:xfrm>
            <a:off x="228600" y="1600200"/>
            <a:ext cx="8686800" cy="1981200"/>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buNone/>
            </a:pPr>
            <a:endParaRPr lang="id-ID" dirty="0" smtClean="0"/>
          </a:p>
          <a:p>
            <a:pPr algn="ctr" rtl="1">
              <a:buNone/>
            </a:pPr>
            <a:r>
              <a:rPr lang="ar-SA" sz="3200" dirty="0" smtClean="0">
                <a:latin typeface="Traditional Arabic" pitchFamily="18" charset="-78"/>
                <a:cs typeface="Traditional Arabic" pitchFamily="18" charset="-78"/>
              </a:rPr>
              <a:t>  اِنَّ عُثْمَانَ دَعَا</a:t>
            </a:r>
            <a:r>
              <a:rPr lang="id-ID" sz="3200"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بِوَضُوءٍ فَغَسَلَ كفَّيْهِ ثَلاَثَ مَرَّاتٍ</a:t>
            </a:r>
            <a:endParaRPr lang="id-ID" sz="3200" dirty="0" smtClean="0">
              <a:latin typeface="Traditional Arabic" pitchFamily="18" charset="-78"/>
              <a:cs typeface="Traditional Arabic" pitchFamily="18" charset="-78"/>
            </a:endParaRPr>
          </a:p>
          <a:p>
            <a:pPr algn="ctr" rtl="1">
              <a:buNone/>
            </a:pPr>
            <a:r>
              <a:rPr lang="en-US" sz="3200" dirty="0" smtClean="0">
                <a:latin typeface="Traditional Arabic" pitchFamily="18" charset="-78"/>
                <a:cs typeface="Traditional Arabic" pitchFamily="18" charset="-78"/>
              </a:rPr>
              <a:t>)</a:t>
            </a:r>
            <a:r>
              <a:rPr lang="ar-SA" sz="3200" dirty="0" smtClean="0">
                <a:latin typeface="Traditional Arabic" pitchFamily="18" charset="-78"/>
                <a:cs typeface="Traditional Arabic" pitchFamily="18" charset="-78"/>
              </a:rPr>
              <a:t>صحيح البخاري</a:t>
            </a:r>
            <a:r>
              <a:rPr lang="id-ID" sz="3200" dirty="0" smtClean="0">
                <a:latin typeface="Traditional Arabic" pitchFamily="18" charset="-78"/>
                <a:cs typeface="Traditional Arabic" pitchFamily="18" charset="-78"/>
              </a:rPr>
              <a:t>(</a:t>
            </a:r>
            <a:endParaRPr lang="en-US" sz="3200" dirty="0" smtClean="0">
              <a:latin typeface="Traditional Arabic" pitchFamily="18" charset="-78"/>
              <a:cs typeface="Traditional Arabic" pitchFamily="18" charset="-78"/>
            </a:endParaRPr>
          </a:p>
          <a:p>
            <a:pPr algn="ctr" rtl="1">
              <a:buNone/>
            </a:pPr>
            <a:r>
              <a:rPr lang="ar-SA" sz="3200" dirty="0" smtClean="0">
                <a:latin typeface="Traditional Arabic" pitchFamily="18" charset="-78"/>
                <a:cs typeface="Traditional Arabic" pitchFamily="18" charset="-78"/>
              </a:rPr>
              <a:t>أسبغ الوضوء وخلل بين الأصابع....(الترمزى والنسائ وداود)</a:t>
            </a:r>
            <a:endParaRPr lang="id-ID" sz="3200" dirty="0" smtClean="0">
              <a:latin typeface="Traditional Arabic" pitchFamily="18" charset="-78"/>
              <a:cs typeface="Traditional Arabic" pitchFamily="18" charset="-78"/>
            </a:endParaRPr>
          </a:p>
          <a:p>
            <a:pPr algn="ctr">
              <a:buNone/>
            </a:pPr>
            <a:r>
              <a:rPr lang="id-ID" dirty="0" smtClean="0"/>
              <a:t> </a:t>
            </a:r>
          </a:p>
          <a:p>
            <a:pPr algn="ctr">
              <a:buNone/>
            </a:pPr>
            <a:endParaRPr lang="id-ID" dirty="0"/>
          </a:p>
        </p:txBody>
      </p:sp>
      <p:pic>
        <p:nvPicPr>
          <p:cNvPr id="10241" name="Picture 1" descr="G:\gambar wudhu\2.png"/>
          <p:cNvPicPr>
            <a:picLocks noGrp="1" noChangeAspect="1" noChangeArrowheads="1"/>
          </p:cNvPicPr>
          <p:nvPr>
            <p:ph sz="quarter" idx="2"/>
          </p:nvPr>
        </p:nvPicPr>
        <p:blipFill>
          <a:blip r:embed="rId2" cstate="print"/>
          <a:srcRect/>
          <a:stretch>
            <a:fillRect/>
          </a:stretch>
        </p:blipFill>
        <p:spPr bwMode="auto">
          <a:xfrm>
            <a:off x="304800" y="3581400"/>
            <a:ext cx="8534400" cy="3276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249362"/>
          </a:xfrm>
        </p:spPr>
        <p:style>
          <a:lnRef idx="1">
            <a:schemeClr val="accent4"/>
          </a:lnRef>
          <a:fillRef idx="2">
            <a:schemeClr val="accent4"/>
          </a:fillRef>
          <a:effectRef idx="1">
            <a:schemeClr val="accent4"/>
          </a:effectRef>
          <a:fontRef idx="minor">
            <a:schemeClr val="dk1"/>
          </a:fontRef>
        </p:style>
        <p:txBody>
          <a:bodyPr>
            <a:noAutofit/>
          </a:bodyPr>
          <a:lstStyle/>
          <a:p>
            <a:pPr lvl="1" algn="ctr" rtl="0">
              <a:spcBef>
                <a:spcPct val="0"/>
              </a:spcBef>
            </a:pPr>
            <a:r>
              <a:rPr lang="id-ID" sz="2400" dirty="0" smtClean="0"/>
              <a:t>3.</a:t>
            </a:r>
            <a:br>
              <a:rPr lang="id-ID" sz="2400" dirty="0" smtClean="0"/>
            </a:br>
            <a:r>
              <a:rPr lang="id-ID" sz="2400" dirty="0" smtClean="0"/>
              <a:t>Menggosok </a:t>
            </a:r>
            <a:r>
              <a:rPr lang="id-ID" sz="2400" dirty="0"/>
              <a:t>gigi dengan kayu arok atau sejenisnya.    </a:t>
            </a:r>
            <a:r>
              <a:rPr lang="id-ID" sz="2000" dirty="0"/>
              <a:t/>
            </a:r>
            <a:br>
              <a:rPr lang="id-ID" sz="2000" dirty="0"/>
            </a:br>
            <a:endParaRPr lang="id-ID" sz="2400" dirty="0"/>
          </a:p>
        </p:txBody>
      </p:sp>
      <p:sp>
        <p:nvSpPr>
          <p:cNvPr id="3" name="Content Placeholder 2"/>
          <p:cNvSpPr>
            <a:spLocks noGrp="1"/>
          </p:cNvSpPr>
          <p:nvPr>
            <p:ph sz="quarter" idx="1"/>
          </p:nvPr>
        </p:nvSpPr>
        <p:spPr>
          <a:xfrm>
            <a:off x="457200" y="1600200"/>
            <a:ext cx="8153400" cy="4572000"/>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en-US" dirty="0" smtClean="0"/>
              <a:t> </a:t>
            </a:r>
            <a:endParaRPr lang="id-ID" dirty="0" smtClean="0"/>
          </a:p>
          <a:p>
            <a:pPr algn="ctr" rtl="1">
              <a:buNone/>
            </a:pPr>
            <a:r>
              <a:rPr lang="id-ID" dirty="0" smtClean="0"/>
              <a:t>   </a:t>
            </a:r>
            <a:r>
              <a:rPr lang="ar-SA" sz="3500" dirty="0" smtClean="0">
                <a:latin typeface="Traditional Arabic" pitchFamily="18" charset="-78"/>
                <a:cs typeface="Traditional Arabic" pitchFamily="18" charset="-78"/>
              </a:rPr>
              <a:t>« لَوْلاَ أَنْ أَشُقَّ عَلَى أُمَّتِى لأَمَرْتُهُمْ بِالسِّوَاكِ مَعَ كُلِّ وُضُوءٍ » أحمد</a:t>
            </a:r>
            <a:endParaRPr lang="id-ID" dirty="0" smtClean="0">
              <a:latin typeface="Traditional Arabic" pitchFamily="18" charset="-78"/>
              <a:cs typeface="Traditional Arabic" pitchFamily="18" charset="-78"/>
            </a:endParaRPr>
          </a:p>
          <a:p>
            <a:pPr algn="ctr">
              <a:buNone/>
            </a:pPr>
            <a:r>
              <a:rPr lang="id-ID" i="1" dirty="0" smtClean="0"/>
              <a:t>” Kalau aku tidak khawatir akan menyusahkan ummatku, niscaya aku perintahkan kepada mereka bersiwak (menggosok gigi) pada tiap wudlu”.</a:t>
            </a:r>
            <a:endParaRPr lang="id-ID" dirty="0" smtClean="0"/>
          </a:p>
          <a:p>
            <a:pPr algn="ctr">
              <a:buNone/>
            </a:pP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752600"/>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id-ID" sz="1800" b="1" dirty="0" smtClean="0"/>
              <a:t>4.</a:t>
            </a:r>
            <a:br>
              <a:rPr lang="id-ID" sz="1800" b="1" dirty="0" smtClean="0"/>
            </a:br>
            <a:r>
              <a:rPr lang="en-US" sz="1800" b="1" dirty="0" err="1" smtClean="0"/>
              <a:t>Berkumur-kumur</a:t>
            </a:r>
            <a:r>
              <a:rPr lang="en-US" sz="1800" b="1" dirty="0" smtClean="0"/>
              <a:t> </a:t>
            </a:r>
            <a:r>
              <a:rPr lang="en-US" sz="1800" b="1" dirty="0" err="1" smtClean="0"/>
              <a:t>dan</a:t>
            </a:r>
            <a:r>
              <a:rPr lang="en-US" sz="1800" b="1" dirty="0" smtClean="0"/>
              <a:t> </a:t>
            </a:r>
            <a:r>
              <a:rPr lang="en-US" sz="1800" b="1" dirty="0" err="1" smtClean="0"/>
              <a:t>menghirup</a:t>
            </a:r>
            <a:r>
              <a:rPr lang="en-US" sz="1800" b="1" dirty="0" smtClean="0"/>
              <a:t> air </a:t>
            </a:r>
            <a:r>
              <a:rPr lang="en-US" sz="1800" b="1" dirty="0" err="1" smtClean="0"/>
              <a:t>ke</a:t>
            </a:r>
            <a:r>
              <a:rPr lang="en-US" sz="1800" b="1" dirty="0" smtClean="0"/>
              <a:t> </a:t>
            </a:r>
            <a:r>
              <a:rPr lang="en-US" sz="1800" b="1" dirty="0" err="1" smtClean="0"/>
              <a:t>dalam</a:t>
            </a:r>
            <a:r>
              <a:rPr lang="en-US" sz="1800" b="1" dirty="0" smtClean="0"/>
              <a:t> </a:t>
            </a:r>
            <a:r>
              <a:rPr lang="en-US" sz="1800" b="1" dirty="0" err="1" smtClean="0"/>
              <a:t>hidung</a:t>
            </a:r>
            <a:r>
              <a:rPr lang="en-US" sz="1800" b="1" dirty="0" smtClean="0"/>
              <a:t> </a:t>
            </a:r>
            <a:r>
              <a:rPr lang="en-US" sz="1800" b="1" dirty="0" err="1" smtClean="0"/>
              <a:t>dari</a:t>
            </a:r>
            <a:r>
              <a:rPr lang="en-US" sz="1800" b="1" dirty="0" smtClean="0"/>
              <a:t> </a:t>
            </a:r>
            <a:r>
              <a:rPr lang="en-US" sz="1800" b="1" dirty="0" err="1" smtClean="0"/>
              <a:t>telapak</a:t>
            </a:r>
            <a:r>
              <a:rPr lang="en-US" sz="1800" b="1" dirty="0" smtClean="0"/>
              <a:t> </a:t>
            </a:r>
            <a:r>
              <a:rPr lang="en-US" sz="1800" b="1" dirty="0" err="1" smtClean="0"/>
              <a:t>tangan</a:t>
            </a:r>
            <a:r>
              <a:rPr lang="en-US" sz="1800" b="1" dirty="0" smtClean="0"/>
              <a:t> </a:t>
            </a:r>
            <a:r>
              <a:rPr lang="en-US" sz="1800" b="1" dirty="0" err="1" smtClean="0"/>
              <a:t>sebelah</a:t>
            </a:r>
            <a:r>
              <a:rPr lang="en-US" sz="1800" b="1" dirty="0" smtClean="0"/>
              <a:t>  </a:t>
            </a:r>
            <a:r>
              <a:rPr lang="en-US" sz="1800" b="1" dirty="0" err="1" smtClean="0"/>
              <a:t>kanan</a:t>
            </a:r>
            <a:r>
              <a:rPr lang="en-US" sz="1800" b="1" dirty="0" smtClean="0"/>
              <a:t> </a:t>
            </a:r>
            <a:r>
              <a:rPr lang="en-US" sz="1800" b="1" dirty="0" err="1" smtClean="0"/>
              <a:t>serta</a:t>
            </a:r>
            <a:r>
              <a:rPr lang="en-US" sz="1800" b="1" dirty="0" smtClean="0"/>
              <a:t> </a:t>
            </a:r>
            <a:r>
              <a:rPr lang="en-US" sz="1800" b="1" dirty="0" err="1" smtClean="0"/>
              <a:t>menyemburkanya</a:t>
            </a:r>
            <a:r>
              <a:rPr lang="en-US" sz="1800" b="1" dirty="0" smtClean="0"/>
              <a:t> </a:t>
            </a:r>
            <a:r>
              <a:rPr lang="en-US" sz="1800" b="1" dirty="0" err="1" smtClean="0"/>
              <a:t>kembali</a:t>
            </a:r>
            <a:r>
              <a:rPr lang="en-US" sz="1800" b="1" dirty="0" smtClean="0"/>
              <a:t>, yang </a:t>
            </a:r>
            <a:r>
              <a:rPr lang="en-US" sz="1800" b="1" dirty="0" err="1" smtClean="0"/>
              <a:t>masing-masing</a:t>
            </a:r>
            <a:r>
              <a:rPr lang="en-US" sz="1800" b="1" dirty="0" smtClean="0"/>
              <a:t> </a:t>
            </a:r>
            <a:r>
              <a:rPr lang="en-US" sz="1800" b="1" dirty="0" err="1" smtClean="0"/>
              <a:t>dilakukan</a:t>
            </a:r>
            <a:r>
              <a:rPr lang="en-US" sz="1800" b="1" dirty="0" smtClean="0"/>
              <a:t> </a:t>
            </a:r>
            <a:r>
              <a:rPr lang="en-US" sz="1800" b="1" dirty="0" err="1" smtClean="0"/>
              <a:t>tiga</a:t>
            </a:r>
            <a:r>
              <a:rPr lang="en-US" sz="1800" b="1" dirty="0" smtClean="0"/>
              <a:t> kali. Hal </a:t>
            </a:r>
            <a:r>
              <a:rPr lang="en-US" sz="1800" b="1" dirty="0" err="1" smtClean="0"/>
              <a:t>tersebut</a:t>
            </a:r>
            <a:r>
              <a:rPr lang="en-US" sz="1800" b="1" dirty="0" smtClean="0"/>
              <a:t> </a:t>
            </a:r>
            <a:r>
              <a:rPr lang="en-US" sz="1800" b="1" dirty="0" err="1" smtClean="0"/>
              <a:t>dilakukan</a:t>
            </a:r>
            <a:r>
              <a:rPr lang="en-US" sz="1800" b="1" dirty="0" smtClean="0"/>
              <a:t> </a:t>
            </a:r>
            <a:r>
              <a:rPr lang="en-US" sz="1800" b="1" dirty="0" err="1" smtClean="0"/>
              <a:t>secara</a:t>
            </a:r>
            <a:r>
              <a:rPr lang="en-US" sz="1800" b="1" dirty="0" smtClean="0"/>
              <a:t> </a:t>
            </a:r>
            <a:r>
              <a:rPr lang="en-US" sz="1800" b="1" dirty="0" err="1" smtClean="0"/>
              <a:t>sungguh-sungguh</a:t>
            </a:r>
            <a:r>
              <a:rPr lang="en-US" sz="1800" b="1" dirty="0" smtClean="0"/>
              <a:t>, </a:t>
            </a:r>
            <a:r>
              <a:rPr lang="en-US" sz="1800" b="1" dirty="0" err="1" smtClean="0"/>
              <a:t>kecuali</a:t>
            </a:r>
            <a:r>
              <a:rPr lang="en-US" sz="1800" b="1" dirty="0" smtClean="0"/>
              <a:t> </a:t>
            </a:r>
            <a:r>
              <a:rPr lang="en-US" sz="1800" b="1" dirty="0" err="1" smtClean="0"/>
              <a:t>ketika</a:t>
            </a:r>
            <a:r>
              <a:rPr lang="en-US" sz="1800" b="1" dirty="0" smtClean="0"/>
              <a:t> </a:t>
            </a:r>
            <a:r>
              <a:rPr lang="en-US" sz="1800" b="1" dirty="0" err="1" smtClean="0"/>
              <a:t>berpuasa</a:t>
            </a:r>
            <a:r>
              <a:rPr lang="en-US" sz="2400" b="1" dirty="0" smtClean="0"/>
              <a:t/>
            </a:r>
            <a:br>
              <a:rPr lang="en-US" sz="2400" b="1" dirty="0" smtClean="0"/>
            </a:br>
            <a:endParaRPr lang="id-ID" sz="2400" b="1" dirty="0"/>
          </a:p>
        </p:txBody>
      </p:sp>
      <p:sp>
        <p:nvSpPr>
          <p:cNvPr id="3" name="Content Placeholder 2"/>
          <p:cNvSpPr>
            <a:spLocks noGrp="1"/>
          </p:cNvSpPr>
          <p:nvPr>
            <p:ph sz="quarter" idx="1"/>
          </p:nvPr>
        </p:nvSpPr>
        <p:spPr>
          <a:xfrm>
            <a:off x="457200" y="1981200"/>
            <a:ext cx="8229600" cy="23622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lvl="0" algn="ctr" rtl="1">
              <a:buFont typeface="Wingdings" pitchFamily="2" charset="2"/>
              <a:buChar char="Ø"/>
            </a:pPr>
            <a:r>
              <a:rPr lang="ar-SA" sz="3800" b="1" dirty="0" smtClean="0">
                <a:latin typeface="Traditional Arabic" pitchFamily="18" charset="-78"/>
                <a:cs typeface="Traditional Arabic" pitchFamily="18" charset="-78"/>
              </a:rPr>
              <a:t>ثمَّ تَمَضْمَضَ وَاسْتَنْشَقَ وَاسْتَنْثَرَ</a:t>
            </a:r>
            <a:r>
              <a:rPr lang="id-ID" sz="3800" b="1" dirty="0" smtClean="0">
                <a:latin typeface="Traditional Arabic" pitchFamily="18" charset="-78"/>
                <a:cs typeface="Traditional Arabic" pitchFamily="18" charset="-78"/>
              </a:rPr>
              <a:t>)</a:t>
            </a:r>
            <a:r>
              <a:rPr lang="ar-SA" sz="3800" b="1" dirty="0" smtClean="0">
                <a:latin typeface="Traditional Arabic" pitchFamily="18" charset="-78"/>
                <a:cs typeface="Traditional Arabic" pitchFamily="18" charset="-78"/>
              </a:rPr>
              <a:t> صحيح البخاري</a:t>
            </a:r>
            <a:r>
              <a:rPr lang="id-ID" sz="3800" b="1" dirty="0" smtClean="0">
                <a:latin typeface="Traditional Arabic" pitchFamily="18" charset="-78"/>
                <a:cs typeface="Traditional Arabic" pitchFamily="18" charset="-78"/>
              </a:rPr>
              <a:t>(</a:t>
            </a:r>
          </a:p>
          <a:p>
            <a:pPr lvl="0" algn="ctr" rtl="1">
              <a:buFont typeface="Wingdings" pitchFamily="2" charset="2"/>
              <a:buChar char="Ø"/>
            </a:pPr>
            <a:r>
              <a:rPr lang="ar-SA" sz="3800" b="1" dirty="0" smtClean="0">
                <a:latin typeface="Traditional Arabic" pitchFamily="18" charset="-78"/>
                <a:cs typeface="Traditional Arabic" pitchFamily="18" charset="-78"/>
              </a:rPr>
              <a:t>فَمَضْمَضَ وَاسْتَنْشَقَ مِنْ كَفٍّ وَاحِدٍ فَفَعَلَ ذَلِكَ ثَلاَثاً</a:t>
            </a:r>
            <a:r>
              <a:rPr lang="id-ID" sz="3800" b="1" dirty="0" smtClean="0">
                <a:latin typeface="Traditional Arabic" pitchFamily="18" charset="-78"/>
                <a:cs typeface="Traditional Arabic" pitchFamily="18" charset="-78"/>
              </a:rPr>
              <a:t>) </a:t>
            </a:r>
            <a:r>
              <a:rPr lang="ar-SA" sz="3800" b="1" dirty="0" smtClean="0">
                <a:latin typeface="Traditional Arabic" pitchFamily="18" charset="-78"/>
                <a:cs typeface="Traditional Arabic" pitchFamily="18" charset="-78"/>
              </a:rPr>
              <a:t>صحيح البخاري</a:t>
            </a:r>
            <a:endParaRPr lang="id-ID" sz="3800" b="1" dirty="0" smtClean="0">
              <a:latin typeface="Traditional Arabic" pitchFamily="18" charset="-78"/>
              <a:cs typeface="Traditional Arabic" pitchFamily="18" charset="-78"/>
            </a:endParaRPr>
          </a:p>
          <a:p>
            <a:pPr algn="ctr" rtl="1">
              <a:buFont typeface="Wingdings" pitchFamily="2" charset="2"/>
              <a:buChar char="Ø"/>
            </a:pPr>
            <a:r>
              <a:rPr lang="ar-SA" sz="3800" b="1" dirty="0" smtClean="0">
                <a:latin typeface="Traditional Arabic" pitchFamily="18" charset="-78"/>
                <a:cs typeface="Traditional Arabic" pitchFamily="18" charset="-78"/>
              </a:rPr>
              <a:t>عَنْ عَلِيٍّ ، أَنَّهُ دَعَا بِوَضُوءٍ فَمَضْمَضَ وَاسْتَنْشَقَ ، وَنَثَرَ بِيَدِهِ الْيُسْرَى فَفَعَلَ ذَلِكَ ثَلاَثًا ، ثُمَّ قَالَ : هَذَا طُهُورُ نَبِيِّ اللهِ صَلَّى اللَّهُ عَلَيْهِ وَسَلَّمَ.  السنن الكبرى للنسائي –</a:t>
            </a:r>
            <a:endParaRPr lang="id-ID" sz="3800" b="1" dirty="0" smtClean="0">
              <a:latin typeface="Traditional Arabic" pitchFamily="18" charset="-78"/>
              <a:cs typeface="Traditional Arabic" pitchFamily="18" charset="-78"/>
            </a:endParaRPr>
          </a:p>
          <a:p>
            <a:pPr algn="ctr" rtl="1">
              <a:buFont typeface="Wingdings" pitchFamily="2" charset="2"/>
              <a:buChar char="Ø"/>
            </a:pPr>
            <a:r>
              <a:rPr lang="ar-SA" sz="3800" b="1" dirty="0" smtClean="0">
                <a:latin typeface="Traditional Arabic" pitchFamily="18" charset="-78"/>
                <a:cs typeface="Traditional Arabic" pitchFamily="18" charset="-78"/>
              </a:rPr>
              <a:t>« أَسْبِغِ الْوُضُوءَ وَخَلِّلْ بَيْنَ الأَصَابِعِ وَبَالِغْ فِى الاِسْتِنْشَاقِ إِلاَّ أَنْ تَكُونَ صَائِمًا ». سنن أبي داو</a:t>
            </a:r>
            <a:r>
              <a:rPr lang="ar-SA" sz="3800" b="1" dirty="0" smtClean="0"/>
              <a:t>د</a:t>
            </a:r>
            <a:endParaRPr lang="id-ID" sz="3800" b="1" dirty="0" smtClean="0"/>
          </a:p>
          <a:p>
            <a:pPr algn="just" rtl="1">
              <a:buFont typeface="Wingdings" pitchFamily="2" charset="2"/>
              <a:buChar char="Ø"/>
            </a:pPr>
            <a:endParaRPr lang="id-ID" dirty="0" smtClean="0"/>
          </a:p>
          <a:p>
            <a:pPr algn="just" rtl="1">
              <a:buFont typeface="Wingdings" pitchFamily="2" charset="2"/>
              <a:buChar char="Ø"/>
            </a:pPr>
            <a:endParaRPr lang="id-ID" dirty="0"/>
          </a:p>
        </p:txBody>
      </p:sp>
      <p:pic>
        <p:nvPicPr>
          <p:cNvPr id="8193" name="Picture 1" descr="G:\gambar wudhu\3.png"/>
          <p:cNvPicPr>
            <a:picLocks noGrp="1" noChangeAspect="1" noChangeArrowheads="1"/>
          </p:cNvPicPr>
          <p:nvPr>
            <p:ph sz="quarter" idx="2"/>
          </p:nvPr>
        </p:nvPicPr>
        <p:blipFill>
          <a:blip r:embed="rId2" cstate="print"/>
          <a:srcRect/>
          <a:stretch>
            <a:fillRect/>
          </a:stretch>
        </p:blipFill>
        <p:spPr bwMode="auto">
          <a:xfrm>
            <a:off x="228600" y="4419600"/>
            <a:ext cx="8686800" cy="2438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id-ID" sz="2000" b="1" dirty="0" smtClean="0"/>
              <a:t>5.</a:t>
            </a:r>
            <a:br>
              <a:rPr lang="id-ID" sz="2000" b="1" dirty="0" smtClean="0"/>
            </a:br>
            <a:r>
              <a:rPr lang="id-ID" sz="2000" b="1" dirty="0" smtClean="0"/>
              <a:t>Membasuh muka tiga kali dengan mengusap dua sudut mata, menggosok dan melebihkan dalam membasuhnya serta menyela-nyelai janggut</a:t>
            </a:r>
            <a:endParaRPr lang="id-ID" sz="2000" b="1" dirty="0"/>
          </a:p>
        </p:txBody>
      </p:sp>
      <p:sp>
        <p:nvSpPr>
          <p:cNvPr id="3" name="Content Placeholder 2"/>
          <p:cNvSpPr>
            <a:spLocks noGrp="1"/>
          </p:cNvSpPr>
          <p:nvPr>
            <p:ph sz="quarter" idx="1"/>
          </p:nvPr>
        </p:nvSpPr>
        <p:spPr>
          <a:xfrm>
            <a:off x="228600" y="1600200"/>
            <a:ext cx="4267200" cy="5029200"/>
          </a:xfrm>
        </p:spPr>
        <p:style>
          <a:lnRef idx="1">
            <a:schemeClr val="accent4"/>
          </a:lnRef>
          <a:fillRef idx="2">
            <a:schemeClr val="accent4"/>
          </a:fillRef>
          <a:effectRef idx="1">
            <a:schemeClr val="accent4"/>
          </a:effectRef>
          <a:fontRef idx="minor">
            <a:schemeClr val="dk1"/>
          </a:fontRef>
        </p:style>
        <p:txBody>
          <a:bodyPr>
            <a:normAutofit/>
          </a:bodyPr>
          <a:lstStyle/>
          <a:p>
            <a:pPr lvl="0" algn="ctr">
              <a:buFont typeface="Wingdings" pitchFamily="2" charset="2"/>
              <a:buChar char="v"/>
            </a:pPr>
            <a:r>
              <a:rPr lang="id-ID" dirty="0" smtClean="0">
                <a:latin typeface="Traditional Arabic" pitchFamily="18" charset="-78"/>
                <a:cs typeface="Traditional Arabic" pitchFamily="18" charset="-78"/>
              </a:rPr>
              <a:t>Lihat Surat al-Ma’idah ayat 6</a:t>
            </a:r>
          </a:p>
          <a:p>
            <a:pPr lvl="0" algn="ctr" rtl="1">
              <a:buFont typeface="Wingdings" pitchFamily="2" charset="2"/>
              <a:buChar char="v"/>
            </a:pPr>
            <a:r>
              <a:rPr lang="ar-SA" dirty="0" smtClean="0">
                <a:latin typeface="Traditional Arabic" pitchFamily="18" charset="-78"/>
                <a:cs typeface="Traditional Arabic" pitchFamily="18" charset="-78"/>
              </a:rPr>
              <a:t>كَانَ رَسُولُ اللَّهِ -صلى الله عليه وسلم- يَمْسَحُ الْمَأْقَيْنِ. سنن أبي داود ـ </a:t>
            </a:r>
            <a:r>
              <a:rPr lang="id-ID" dirty="0" smtClean="0">
                <a:latin typeface="Traditional Arabic" pitchFamily="18" charset="-78"/>
                <a:cs typeface="Traditional Arabic" pitchFamily="18" charset="-78"/>
              </a:rPr>
              <a:t> </a:t>
            </a:r>
          </a:p>
          <a:p>
            <a:pPr lvl="0" algn="ctr" rtl="1">
              <a:buFont typeface="Wingdings" pitchFamily="2" charset="2"/>
              <a:buChar char="v"/>
            </a:pPr>
            <a:r>
              <a:rPr lang="ar-SA" dirty="0" smtClean="0">
                <a:latin typeface="Traditional Arabic" pitchFamily="18" charset="-78"/>
                <a:cs typeface="Traditional Arabic" pitchFamily="18" charset="-78"/>
              </a:rPr>
              <a:t>أَنَّ النَّبِيَّ صَلَّى اللَّهُ عَلَيْهِ وَسَلَّمَ تَوَضَّأَ فَجَعَلَ يَقُولُ : هَكَذَا يَدْلُكُ. مسند أحمد</a:t>
            </a:r>
            <a:endParaRPr lang="id-ID" dirty="0" smtClean="0">
              <a:latin typeface="Traditional Arabic" pitchFamily="18" charset="-78"/>
              <a:cs typeface="Traditional Arabic" pitchFamily="18" charset="-78"/>
            </a:endParaRPr>
          </a:p>
          <a:p>
            <a:pPr lvl="0" algn="ctr" rtl="1">
              <a:buFont typeface="Wingdings" pitchFamily="2" charset="2"/>
              <a:buChar char="v"/>
            </a:pPr>
            <a:r>
              <a:rPr lang="ar-SA" dirty="0" smtClean="0">
                <a:latin typeface="Traditional Arabic" pitchFamily="18" charset="-78"/>
                <a:cs typeface="Traditional Arabic" pitchFamily="18" charset="-78"/>
              </a:rPr>
              <a:t>« أَنْتُمُ الْغُرُّ الْمُحَجَّلُونَ يَوْمَ الْقِيَامَةِ مِنْ إِسْبَاغِ الْوُضُوءِ فَمَنِ اسْتَطَاعَ مِنْكُمْ فَلْيُطِلْ غُرَّتَهُ وَتَحْجِيلَهُ ». صحيح مسلم</a:t>
            </a:r>
            <a:endParaRPr lang="id-ID" dirty="0" smtClean="0">
              <a:latin typeface="Traditional Arabic" pitchFamily="18" charset="-78"/>
              <a:cs typeface="Traditional Arabic" pitchFamily="18" charset="-78"/>
            </a:endParaRPr>
          </a:p>
          <a:p>
            <a:pPr lvl="0" algn="ctr" rtl="1">
              <a:buFont typeface="Wingdings" pitchFamily="2" charset="2"/>
              <a:buChar char="v"/>
            </a:pPr>
            <a:r>
              <a:rPr lang="ar-SA" dirty="0" smtClean="0">
                <a:latin typeface="Traditional Arabic" pitchFamily="18" charset="-78"/>
                <a:cs typeface="Traditional Arabic" pitchFamily="18" charset="-78"/>
              </a:rPr>
              <a:t>َ غَسَلَ وَجْهَهُ ثَلاَثًا</a:t>
            </a:r>
            <a:r>
              <a:rPr lang="id-ID" dirty="0" smtClean="0">
                <a:latin typeface="Traditional Arabic" pitchFamily="18" charset="-78"/>
                <a:cs typeface="Traditional Arabic" pitchFamily="18" charset="-78"/>
              </a:rPr>
              <a:t> ) </a:t>
            </a:r>
            <a:r>
              <a:rPr lang="ar-SA" dirty="0" smtClean="0">
                <a:latin typeface="Traditional Arabic" pitchFamily="18" charset="-78"/>
                <a:cs typeface="Traditional Arabic" pitchFamily="18" charset="-78"/>
              </a:rPr>
              <a:t>صحيح البخاري</a:t>
            </a:r>
            <a:r>
              <a:rPr lang="id-ID" dirty="0" smtClean="0">
                <a:latin typeface="Traditional Arabic" pitchFamily="18" charset="-78"/>
                <a:cs typeface="Traditional Arabic" pitchFamily="18" charset="-78"/>
              </a:rPr>
              <a:t>(</a:t>
            </a:r>
          </a:p>
        </p:txBody>
      </p:sp>
      <p:pic>
        <p:nvPicPr>
          <p:cNvPr id="7169" name="Picture 1" descr="G:\gambar wudhu\basuh muka.png"/>
          <p:cNvPicPr>
            <a:picLocks noGrp="1" noChangeAspect="1" noChangeArrowheads="1"/>
          </p:cNvPicPr>
          <p:nvPr>
            <p:ph sz="quarter" idx="2"/>
          </p:nvPr>
        </p:nvPicPr>
        <p:blipFill>
          <a:blip r:embed="rId2" cstate="print"/>
          <a:srcRect/>
          <a:stretch>
            <a:fillRect/>
          </a:stretch>
        </p:blipFill>
        <p:spPr bwMode="auto">
          <a:xfrm>
            <a:off x="4572000" y="1447800"/>
            <a:ext cx="4343400" cy="5410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417638"/>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sz="2800" b="1" dirty="0" smtClean="0">
                <a:latin typeface="Traditional Arabic" pitchFamily="18" charset="-78"/>
                <a:cs typeface="Traditional Arabic" pitchFamily="18" charset="-78"/>
              </a:rPr>
              <a:t>{ أَنَّ النَّبِيَّ صَلَّى اللَّهُ عَلَيْهِ وَسَلَّمَ كَانَ يُخَلِّلُ لِحْيَتَهُ فِي الْوُضُوءِ }  أَخْرَجَهُ التِّرْمِذِيُّ ، وَصَحَّحَهُ ابْنُ خُزَيْمَةَ</a:t>
            </a:r>
            <a:r>
              <a:rPr lang="id-ID" sz="2800" b="1" dirty="0" smtClean="0">
                <a:latin typeface="Traditional Arabic" pitchFamily="18" charset="-78"/>
                <a:cs typeface="Traditional Arabic" pitchFamily="18" charset="-78"/>
              </a:rPr>
              <a:t/>
            </a:r>
            <a:br>
              <a:rPr lang="id-ID" sz="2800" b="1" dirty="0" smtClean="0">
                <a:latin typeface="Traditional Arabic" pitchFamily="18" charset="-78"/>
                <a:cs typeface="Traditional Arabic" pitchFamily="18" charset="-78"/>
              </a:rPr>
            </a:br>
            <a:endParaRPr lang="id-ID" sz="2800" b="1" dirty="0"/>
          </a:p>
        </p:txBody>
      </p:sp>
      <p:pic>
        <p:nvPicPr>
          <p:cNvPr id="117762" name="Picture 2" descr="G:\gambar wudhu\jenggot.png"/>
          <p:cNvPicPr>
            <a:picLocks noGrp="1" noChangeAspect="1" noChangeArrowheads="1"/>
          </p:cNvPicPr>
          <p:nvPr>
            <p:ph sz="quarter" idx="2"/>
          </p:nvPr>
        </p:nvPicPr>
        <p:blipFill>
          <a:blip r:embed="rId2" cstate="print"/>
          <a:srcRect/>
          <a:stretch>
            <a:fillRect/>
          </a:stretch>
        </p:blipFill>
        <p:spPr bwMode="auto">
          <a:xfrm>
            <a:off x="304800" y="1524000"/>
            <a:ext cx="8534400" cy="51054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524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1" algn="ctr" rtl="0">
              <a:spcBef>
                <a:spcPct val="0"/>
              </a:spcBef>
            </a:pPr>
            <a:r>
              <a:rPr lang="id-ID" sz="2200" b="1" dirty="0" smtClean="0"/>
              <a:t>6.</a:t>
            </a:r>
            <a:br>
              <a:rPr lang="id-ID" sz="2200" b="1" dirty="0" smtClean="0"/>
            </a:br>
            <a:r>
              <a:rPr lang="id-ID" sz="2200" b="1" dirty="0" smtClean="0"/>
              <a:t>Membasuh </a:t>
            </a:r>
            <a:r>
              <a:rPr lang="id-ID" sz="2200" b="1" dirty="0"/>
              <a:t>kedua tangan sampai kedua siku dengan digosok tiga kali sambil menyelai jari-jari tangan dengan melebihkan dalam membasuh keduanya serta memulai dengan tangan sebelah kanan  </a:t>
            </a:r>
            <a:r>
              <a:rPr lang="id-ID" sz="1600" dirty="0"/>
              <a:t/>
            </a:r>
            <a:br>
              <a:rPr lang="id-ID" sz="1600" dirty="0"/>
            </a:br>
            <a:endParaRPr lang="id-ID" dirty="0"/>
          </a:p>
        </p:txBody>
      </p:sp>
      <p:sp>
        <p:nvSpPr>
          <p:cNvPr id="3" name="Content Placeholder 2"/>
          <p:cNvSpPr>
            <a:spLocks noGrp="1"/>
          </p:cNvSpPr>
          <p:nvPr>
            <p:ph sz="quarter" idx="1"/>
          </p:nvPr>
        </p:nvSpPr>
        <p:spPr>
          <a:xfrm>
            <a:off x="457200" y="1600200"/>
            <a:ext cx="4419600" cy="5029200"/>
          </a:xfrm>
        </p:spPr>
        <p:style>
          <a:lnRef idx="1">
            <a:schemeClr val="accent4"/>
          </a:lnRef>
          <a:fillRef idx="2">
            <a:schemeClr val="accent4"/>
          </a:fillRef>
          <a:effectRef idx="1">
            <a:schemeClr val="accent4"/>
          </a:effectRef>
          <a:fontRef idx="minor">
            <a:schemeClr val="dk1"/>
          </a:fontRef>
        </p:style>
        <p:txBody>
          <a:bodyPr>
            <a:normAutofit/>
          </a:bodyPr>
          <a:lstStyle/>
          <a:p>
            <a:pPr lvl="0" algn="ctr">
              <a:buFont typeface="Wingdings" pitchFamily="2" charset="2"/>
              <a:buChar char="v"/>
            </a:pPr>
            <a:r>
              <a:rPr lang="id-ID" sz="2800" dirty="0" smtClean="0">
                <a:latin typeface="Traditional Arabic" pitchFamily="18" charset="-78"/>
                <a:cs typeface="Traditional Arabic" pitchFamily="18" charset="-78"/>
              </a:rPr>
              <a:t>Lihat Surat al-Ma’idah ayat 6</a:t>
            </a:r>
          </a:p>
          <a:p>
            <a:pPr algn="ctr" rtl="1">
              <a:buFont typeface="Wingdings" pitchFamily="2" charset="2"/>
              <a:buChar char="v"/>
            </a:pPr>
            <a:r>
              <a:rPr lang="ar-SA" sz="2800" b="1" dirty="0" smtClean="0">
                <a:latin typeface="Traditional Arabic" pitchFamily="18" charset="-78"/>
                <a:cs typeface="Traditional Arabic" pitchFamily="18" charset="-78"/>
              </a:rPr>
              <a:t>ثُمَّ غَسَلَ يَدَهُ الْيُمْنَى إِلَى الْمِرْفَقِ ثَلَاثَ مَرَّاتٍ ثُمَّ غَسَلَ يَدَهُ الْيُسْرَى مِثْلَ ذَلِكَ </a:t>
            </a:r>
            <a:r>
              <a:rPr lang="id-ID" sz="2800" b="1" dirty="0" smtClean="0">
                <a:latin typeface="Traditional Arabic" pitchFamily="18" charset="-78"/>
                <a:cs typeface="Traditional Arabic" pitchFamily="18" charset="-78"/>
              </a:rPr>
              <a:t>)</a:t>
            </a:r>
            <a:r>
              <a:rPr lang="ar-SA" sz="2800" b="1" dirty="0" smtClean="0">
                <a:latin typeface="Traditional Arabic" pitchFamily="18" charset="-78"/>
                <a:cs typeface="Traditional Arabic" pitchFamily="18" charset="-78"/>
              </a:rPr>
              <a:t>صحيح البخاري</a:t>
            </a:r>
            <a:endParaRPr lang="id-ID" sz="2800" b="1" dirty="0" smtClean="0">
              <a:latin typeface="Traditional Arabic" pitchFamily="18" charset="-78"/>
              <a:cs typeface="Traditional Arabic" pitchFamily="18" charset="-78"/>
            </a:endParaRPr>
          </a:p>
          <a:p>
            <a:pPr algn="ctr" rtl="1">
              <a:buFont typeface="Wingdings" pitchFamily="2" charset="2"/>
              <a:buChar char="v"/>
            </a:pPr>
            <a:r>
              <a:rPr lang="ar-SA" sz="2800" b="1" dirty="0" smtClean="0">
                <a:latin typeface="Traditional Arabic" pitchFamily="18" charset="-78"/>
                <a:cs typeface="Traditional Arabic" pitchFamily="18" charset="-78"/>
              </a:rPr>
              <a:t>« أَسْبِغِ الْوُضُوءَ وَخَلِّلْ بَيْنَ الأَصَابِعِ وَبَالِغْ فِى الاِسْتِنْشَاقِ إِلاَّ أَنْ تَكُونَ صَائِمًا ». سنن أبي داود</a:t>
            </a:r>
            <a:endParaRPr lang="id-ID" sz="2800" b="1" dirty="0" smtClean="0">
              <a:latin typeface="Traditional Arabic" pitchFamily="18" charset="-78"/>
              <a:cs typeface="Traditional Arabic" pitchFamily="18" charset="-78"/>
            </a:endParaRPr>
          </a:p>
          <a:p>
            <a:pPr lvl="0" algn="ctr" rtl="1">
              <a:buFont typeface="Wingdings" pitchFamily="2" charset="2"/>
              <a:buChar char="v"/>
            </a:pPr>
            <a:r>
              <a:rPr lang="ar-SA" sz="2800" b="1" dirty="0" smtClean="0">
                <a:latin typeface="Traditional Arabic" pitchFamily="18" charset="-78"/>
                <a:cs typeface="Traditional Arabic" pitchFamily="18" charset="-78"/>
              </a:rPr>
              <a:t>أَنَّ النَّبِيَّ صَلَّى اللَّهُ عَلَيْهِ وَسَلَّمَ أُتِيَ بِثُلُثَيْ مُدٍّ فَجَعَلَ يَدْلُكُ ذِرَاعَهُ. </a:t>
            </a:r>
            <a:endParaRPr lang="id-ID" sz="2800" b="1" dirty="0" smtClean="0">
              <a:latin typeface="Traditional Arabic" pitchFamily="18" charset="-78"/>
              <a:cs typeface="Traditional Arabic" pitchFamily="18" charset="-78"/>
            </a:endParaRPr>
          </a:p>
          <a:p>
            <a:pPr algn="ctr" rtl="1">
              <a:buFont typeface="Wingdings" pitchFamily="2" charset="2"/>
              <a:buChar char="v"/>
            </a:pPr>
            <a:endParaRPr lang="id-ID" sz="2800" dirty="0">
              <a:latin typeface="Traditional Arabic" pitchFamily="18" charset="-78"/>
              <a:cs typeface="Traditional Arabic" pitchFamily="18" charset="-78"/>
            </a:endParaRPr>
          </a:p>
        </p:txBody>
      </p:sp>
      <p:pic>
        <p:nvPicPr>
          <p:cNvPr id="6145" name="Picture 1" descr="G:\gambar wudhu\tangan kanan.png"/>
          <p:cNvPicPr>
            <a:picLocks noGrp="1" noChangeAspect="1" noChangeArrowheads="1"/>
          </p:cNvPicPr>
          <p:nvPr>
            <p:ph sz="quarter" idx="2"/>
          </p:nvPr>
        </p:nvPicPr>
        <p:blipFill>
          <a:blip r:embed="rId2" cstate="print"/>
          <a:srcRect/>
          <a:stretch>
            <a:fillRect/>
          </a:stretch>
        </p:blipFill>
        <p:spPr bwMode="auto">
          <a:xfrm>
            <a:off x="4800600" y="1524000"/>
            <a:ext cx="4191000" cy="5181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id-ID" dirty="0" smtClean="0"/>
              <a:t>PENDAHULUAN</a:t>
            </a:r>
            <a:endParaRPr lang="id-ID" dirty="0"/>
          </a:p>
        </p:txBody>
      </p:sp>
      <p:sp>
        <p:nvSpPr>
          <p:cNvPr id="3" name="Content Placeholder 2"/>
          <p:cNvSpPr>
            <a:spLocks noGrp="1"/>
          </p:cNvSpPr>
          <p:nvPr>
            <p:ph sz="quarter" idx="1"/>
          </p:nvPr>
        </p:nvSpPr>
        <p:spPr/>
        <p:style>
          <a:lnRef idx="1">
            <a:schemeClr val="accent4"/>
          </a:lnRef>
          <a:fillRef idx="2">
            <a:schemeClr val="accent4"/>
          </a:fillRef>
          <a:effectRef idx="1">
            <a:schemeClr val="accent4"/>
          </a:effectRef>
          <a:fontRef idx="minor">
            <a:schemeClr val="dk1"/>
          </a:fontRef>
        </p:style>
        <p:txBody>
          <a:bodyPr>
            <a:normAutofit/>
          </a:bodyPr>
          <a:lstStyle/>
          <a:p>
            <a:pPr algn="ctr" rtl="1">
              <a:buNone/>
            </a:pPr>
            <a:r>
              <a:rPr lang="ar-SA" sz="4000" dirty="0" smtClean="0">
                <a:latin typeface="Traditional Arabic" pitchFamily="18" charset="-78"/>
                <a:cs typeface="Traditional Arabic" pitchFamily="18" charset="-78"/>
              </a:rPr>
              <a:t>إِنَّ اللَّهَ يُحِبُّ التَّوَّابِينَ وَيُحِبُّ الْمُتَطَهِّرِينَ  [البقرة : 222]</a:t>
            </a:r>
            <a:endParaRPr lang="id-ID" sz="4000" dirty="0" smtClean="0">
              <a:latin typeface="Traditional Arabic" pitchFamily="18" charset="-78"/>
              <a:cs typeface="Traditional Arabic" pitchFamily="18" charset="-78"/>
            </a:endParaRPr>
          </a:p>
          <a:p>
            <a:pPr algn="ctr" rtl="1">
              <a:buNone/>
            </a:pPr>
            <a:endParaRPr lang="id-ID" sz="4000" dirty="0" smtClean="0">
              <a:latin typeface="Traditional Arabic" pitchFamily="18" charset="-78"/>
              <a:cs typeface="Traditional Arabic" pitchFamily="18" charset="-78"/>
            </a:endParaRPr>
          </a:p>
          <a:p>
            <a:pPr algn="ctr" rtl="1">
              <a:buNone/>
            </a:pPr>
            <a:r>
              <a:rPr lang="ar-SA" sz="4000" dirty="0" smtClean="0">
                <a:latin typeface="Traditional Arabic" pitchFamily="18" charset="-78"/>
                <a:cs typeface="Traditional Arabic" pitchFamily="18" charset="-78"/>
              </a:rPr>
              <a:t>قَالَ رَسُولُ اللهِ صَلَّى الله عَليْهِ وسَلَّمَ : لاَ يَقْبَلُ اللَّهُ صَلاَةً إِلاَّ بِطُهُورٍ ، وَلاَ يَقْبَلُ صَدَقَةً مِنْ غُلُولٍ. </a:t>
            </a:r>
            <a:r>
              <a:rPr lang="id-ID" sz="4000" dirty="0" smtClean="0">
                <a:latin typeface="Traditional Arabic" pitchFamily="18" charset="-78"/>
                <a:cs typeface="Traditional Arabic" pitchFamily="18" charset="-78"/>
              </a:rPr>
              <a:t>) </a:t>
            </a:r>
            <a:r>
              <a:rPr lang="ar-SA" sz="4000" dirty="0" smtClean="0">
                <a:latin typeface="Traditional Arabic" pitchFamily="18" charset="-78"/>
                <a:cs typeface="Traditional Arabic" pitchFamily="18" charset="-78"/>
              </a:rPr>
              <a:t>سنن ابن ماجة</a:t>
            </a:r>
            <a:r>
              <a:rPr lang="id-ID" sz="4000" dirty="0" smtClean="0">
                <a:latin typeface="Traditional Arabic" pitchFamily="18" charset="-78"/>
                <a:cs typeface="Traditional Arabic" pitchFamily="18" charset="-78"/>
              </a:rPr>
              <a:t>(</a:t>
            </a:r>
          </a:p>
          <a:p>
            <a:pPr algn="ctr">
              <a:buNone/>
            </a:pPr>
            <a:r>
              <a:rPr lang="en-US" sz="4000" b="1" dirty="0" smtClean="0">
                <a:latin typeface="Traditional Arabic" pitchFamily="18" charset="-78"/>
                <a:cs typeface="Traditional Arabic" pitchFamily="18" charset="-78"/>
              </a:rPr>
              <a:t> </a:t>
            </a:r>
            <a:endParaRPr lang="id-ID" sz="4000" dirty="0" smtClean="0">
              <a:latin typeface="Traditional Arabic" pitchFamily="18" charset="-78"/>
              <a:cs typeface="Traditional Arabic" pitchFamily="18" charset="-78"/>
            </a:endParaRPr>
          </a:p>
          <a:p>
            <a:pPr>
              <a:buNone/>
            </a:pPr>
            <a:endParaRPr lang="id-ID" sz="2800"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905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1" algn="ctr" rtl="0">
              <a:spcBef>
                <a:spcPct val="0"/>
              </a:spcBef>
            </a:pPr>
            <a:r>
              <a:rPr lang="id-ID" sz="2000" dirty="0" smtClean="0"/>
              <a:t>7.</a:t>
            </a:r>
            <a:br>
              <a:rPr lang="id-ID" sz="2000" dirty="0" smtClean="0"/>
            </a:br>
            <a:r>
              <a:rPr lang="id-ID" sz="2000" b="1" dirty="0" smtClean="0"/>
              <a:t>Mengusap </a:t>
            </a:r>
            <a:r>
              <a:rPr lang="id-ID" sz="2000" b="1" dirty="0"/>
              <a:t>kepala dan telinga satu kali dengan menjalankan kedua telapak tangan dari ujung muka kepala hingga tengkuk dan dikembalikan lagi pada permulaan kemudian mengusap kedua telinga sebelah luar dengan dua ibu jari dan sebelah dalam dengan kedua telunjuk.  </a:t>
            </a:r>
            <a:r>
              <a:rPr lang="id-ID" sz="1600" dirty="0"/>
              <a:t/>
            </a:r>
            <a:br>
              <a:rPr lang="id-ID" sz="1600" dirty="0"/>
            </a:br>
            <a:endParaRPr lang="id-ID" dirty="0"/>
          </a:p>
        </p:txBody>
      </p:sp>
      <p:sp>
        <p:nvSpPr>
          <p:cNvPr id="3" name="Content Placeholder 2"/>
          <p:cNvSpPr>
            <a:spLocks noGrp="1"/>
          </p:cNvSpPr>
          <p:nvPr>
            <p:ph sz="quarter" idx="1"/>
          </p:nvPr>
        </p:nvSpPr>
        <p:spPr>
          <a:xfrm>
            <a:off x="304800" y="1905000"/>
            <a:ext cx="4191000" cy="4648200"/>
          </a:xfrm>
        </p:spPr>
        <p:style>
          <a:lnRef idx="1">
            <a:schemeClr val="accent4"/>
          </a:lnRef>
          <a:fillRef idx="2">
            <a:schemeClr val="accent4"/>
          </a:fillRef>
          <a:effectRef idx="1">
            <a:schemeClr val="accent4"/>
          </a:effectRef>
          <a:fontRef idx="minor">
            <a:schemeClr val="dk1"/>
          </a:fontRef>
        </p:style>
        <p:txBody>
          <a:bodyPr>
            <a:noAutofit/>
          </a:bodyPr>
          <a:lstStyle/>
          <a:p>
            <a:pPr lvl="0" algn="ctr">
              <a:buFont typeface="Wingdings" pitchFamily="2" charset="2"/>
              <a:buChar char="v"/>
            </a:pPr>
            <a:r>
              <a:rPr lang="id-ID" dirty="0" smtClean="0">
                <a:latin typeface="Traditional Arabic" pitchFamily="18" charset="-78"/>
                <a:cs typeface="Traditional Arabic" pitchFamily="18" charset="-78"/>
              </a:rPr>
              <a:t>Lihat Surat al-Ma’idah ayat 6</a:t>
            </a:r>
          </a:p>
          <a:p>
            <a:pPr algn="ctr" rtl="1">
              <a:buNone/>
            </a:pPr>
            <a:r>
              <a:rPr lang="ar-SA" b="1" dirty="0" smtClean="0">
                <a:latin typeface="Traditional Arabic" pitchFamily="18" charset="-78"/>
                <a:cs typeface="Traditional Arabic" pitchFamily="18" charset="-78"/>
              </a:rPr>
              <a:t> </a:t>
            </a:r>
            <a:endParaRPr lang="id-ID" b="1" dirty="0" smtClean="0">
              <a:latin typeface="Traditional Arabic" pitchFamily="18" charset="-78"/>
              <a:cs typeface="Traditional Arabic" pitchFamily="18" charset="-78"/>
            </a:endParaRPr>
          </a:p>
          <a:p>
            <a:pPr lvl="0" algn="ctr" rtl="1">
              <a:buFont typeface="Wingdings" pitchFamily="2" charset="2"/>
              <a:buChar char="v"/>
            </a:pPr>
            <a:r>
              <a:rPr lang="ar-SA" b="1" dirty="0" smtClean="0">
                <a:latin typeface="Traditional Arabic" pitchFamily="18" charset="-78"/>
                <a:cs typeface="Traditional Arabic" pitchFamily="18" charset="-78"/>
              </a:rPr>
              <a:t>ثُمَّ مَسَحَ رَأْسَهَ بِيَدَيْهِ فَأَقْبَلَ بِهِمَا وَأَدْبَرَ بَدَأَ بِمُقَدَّمِ رَأْسِهِ حَتَّى ذَهَبَ بِهِمَا إِلَى قَفَاهُ ثُمَّ رَدَّهُمَا إِلَى الْمَكَانِ الَّذِي بَدَأَ مِنْهُ</a:t>
            </a:r>
            <a:r>
              <a:rPr lang="id-ID" b="1" dirty="0" smtClean="0">
                <a:latin typeface="Traditional Arabic" pitchFamily="18" charset="-78"/>
                <a:cs typeface="Traditional Arabic" pitchFamily="18" charset="-78"/>
              </a:rPr>
              <a:t>)</a:t>
            </a:r>
            <a:r>
              <a:rPr lang="ar-SA" b="1" dirty="0" smtClean="0">
                <a:latin typeface="Traditional Arabic" pitchFamily="18" charset="-78"/>
                <a:cs typeface="Traditional Arabic" pitchFamily="18" charset="-78"/>
              </a:rPr>
              <a:t>صحيح البخاري</a:t>
            </a:r>
            <a:r>
              <a:rPr lang="id-ID" b="1" dirty="0" smtClean="0">
                <a:latin typeface="Traditional Arabic" pitchFamily="18" charset="-78"/>
                <a:cs typeface="Traditional Arabic" pitchFamily="18" charset="-78"/>
              </a:rPr>
              <a:t>(</a:t>
            </a:r>
          </a:p>
          <a:p>
            <a:pPr lvl="0" algn="ctr" rtl="1">
              <a:buFont typeface="Wingdings" pitchFamily="2" charset="2"/>
              <a:buChar char="v"/>
            </a:pPr>
            <a:endParaRPr lang="id-ID" b="1" dirty="0" smtClean="0">
              <a:latin typeface="Traditional Arabic" pitchFamily="18" charset="-78"/>
              <a:cs typeface="Traditional Arabic" pitchFamily="18" charset="-78"/>
            </a:endParaRPr>
          </a:p>
          <a:p>
            <a:pPr lvl="0" algn="ctr" rtl="1">
              <a:buFont typeface="Wingdings" pitchFamily="2" charset="2"/>
              <a:buChar char="v"/>
            </a:pPr>
            <a:r>
              <a:rPr lang="ar-SA" b="1" dirty="0" smtClean="0">
                <a:latin typeface="Traditional Arabic" pitchFamily="18" charset="-78"/>
                <a:cs typeface="Traditional Arabic" pitchFamily="18" charset="-78"/>
              </a:rPr>
              <a:t>ثُمَّ أَدْخَلَ يَدَهُ فَمَسَحَ رَأْسَهُ فَأَقْبَلَ بِهِمَا وَأَدْبَرَ مَرَّةً وَاحِدَة</a:t>
            </a:r>
            <a:r>
              <a:rPr lang="id-ID" b="1" dirty="0" smtClean="0">
                <a:latin typeface="Traditional Arabic" pitchFamily="18" charset="-78"/>
                <a:cs typeface="Traditional Arabic" pitchFamily="18" charset="-78"/>
              </a:rPr>
              <a:t> ) </a:t>
            </a:r>
            <a:r>
              <a:rPr lang="ar-SA" b="1" dirty="0" smtClean="0">
                <a:latin typeface="Traditional Arabic" pitchFamily="18" charset="-78"/>
                <a:cs typeface="Traditional Arabic" pitchFamily="18" charset="-78"/>
              </a:rPr>
              <a:t>صحيح البخاري</a:t>
            </a:r>
            <a:r>
              <a:rPr lang="id-ID" b="1" dirty="0" smtClean="0">
                <a:latin typeface="Traditional Arabic" pitchFamily="18" charset="-78"/>
                <a:cs typeface="Traditional Arabic" pitchFamily="18" charset="-78"/>
              </a:rPr>
              <a:t>(</a:t>
            </a:r>
          </a:p>
          <a:p>
            <a:pPr algn="ctr">
              <a:buFont typeface="Wingdings" pitchFamily="2" charset="2"/>
              <a:buChar char="v"/>
            </a:pPr>
            <a:endParaRPr lang="id-ID" dirty="0">
              <a:latin typeface="Traditional Arabic" pitchFamily="18" charset="-78"/>
              <a:cs typeface="Traditional Arabic" pitchFamily="18" charset="-78"/>
            </a:endParaRPr>
          </a:p>
        </p:txBody>
      </p:sp>
      <p:pic>
        <p:nvPicPr>
          <p:cNvPr id="5121" name="Picture 1" descr="G:\gambar wudhu\kepala.png"/>
          <p:cNvPicPr>
            <a:picLocks noGrp="1" noChangeAspect="1" noChangeArrowheads="1"/>
          </p:cNvPicPr>
          <p:nvPr>
            <p:ph sz="quarter" idx="2"/>
          </p:nvPr>
        </p:nvPicPr>
        <p:blipFill>
          <a:blip r:embed="rId2" cstate="print"/>
          <a:srcRect/>
          <a:stretch>
            <a:fillRect/>
          </a:stretch>
        </p:blipFill>
        <p:spPr bwMode="auto">
          <a:xfrm>
            <a:off x="4572000" y="1905000"/>
            <a:ext cx="4267200" cy="46482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828800"/>
          </a:xfrm>
        </p:spPr>
        <p:style>
          <a:lnRef idx="1">
            <a:schemeClr val="accent4"/>
          </a:lnRef>
          <a:fillRef idx="2">
            <a:schemeClr val="accent4"/>
          </a:fillRef>
          <a:effectRef idx="1">
            <a:schemeClr val="accent4"/>
          </a:effectRef>
          <a:fontRef idx="minor">
            <a:schemeClr val="dk1"/>
          </a:fontRef>
        </p:style>
        <p:txBody>
          <a:bodyPr>
            <a:normAutofit/>
          </a:bodyPr>
          <a:lstStyle/>
          <a:p>
            <a:pPr algn="ctr" rtl="1"/>
            <a:r>
              <a:rPr lang="ar-SA" sz="3100" b="1" dirty="0" smtClean="0">
                <a:latin typeface="Traditional Arabic" pitchFamily="18" charset="-78"/>
                <a:cs typeface="Traditional Arabic" pitchFamily="18" charset="-78"/>
              </a:rPr>
              <a:t>ثُمَّ مَسَحَ رَأْسَهَ فَأَدْخَلَ إِصْبَعَيْهِ السَّبَّاحَتَيْنِ فِى أُذُنَيْهِ وَمَسَحَ بِإِبْهَامَيْهِ عَلَى ظَاهِرِ أُذُنَيْهِ وَبِالسَّبَّاحَتَيْنِ بَاطِنَ أُذُنَيْه</a:t>
            </a:r>
            <a:r>
              <a:rPr lang="id-ID" sz="3100" b="1" dirty="0" smtClean="0">
                <a:latin typeface="Traditional Arabic" pitchFamily="18" charset="-78"/>
                <a:cs typeface="Traditional Arabic" pitchFamily="18" charset="-78"/>
              </a:rPr>
              <a:t>   </a:t>
            </a:r>
            <a:r>
              <a:rPr lang="ar-SA" sz="3100" b="1" dirty="0" smtClean="0">
                <a:latin typeface="Traditional Arabic" pitchFamily="18" charset="-78"/>
                <a:cs typeface="Traditional Arabic" pitchFamily="18" charset="-78"/>
              </a:rPr>
              <a:t>سنن أبي داود</a:t>
            </a:r>
            <a:r>
              <a:rPr lang="id-ID" b="1" dirty="0" smtClean="0">
                <a:latin typeface="Traditional Arabic" pitchFamily="18" charset="-78"/>
                <a:cs typeface="Traditional Arabic" pitchFamily="18" charset="-78"/>
              </a:rPr>
              <a:t/>
            </a:r>
            <a:br>
              <a:rPr lang="id-ID" b="1" dirty="0" smtClean="0">
                <a:latin typeface="Traditional Arabic" pitchFamily="18" charset="-78"/>
                <a:cs typeface="Traditional Arabic" pitchFamily="18" charset="-78"/>
              </a:rPr>
            </a:br>
            <a:endParaRPr lang="id-ID" dirty="0"/>
          </a:p>
        </p:txBody>
      </p:sp>
      <p:pic>
        <p:nvPicPr>
          <p:cNvPr id="118786" name="Picture 2" descr="G:\gambar wudhu\telinga.png"/>
          <p:cNvPicPr>
            <a:picLocks noGrp="1" noChangeAspect="1" noChangeArrowheads="1"/>
          </p:cNvPicPr>
          <p:nvPr>
            <p:ph sz="quarter" idx="2"/>
          </p:nvPr>
        </p:nvPicPr>
        <p:blipFill>
          <a:blip r:embed="rId2" cstate="print"/>
          <a:srcRect/>
          <a:stretch>
            <a:fillRect/>
          </a:stretch>
        </p:blipFill>
        <p:spPr bwMode="auto">
          <a:xfrm>
            <a:off x="381000" y="1295400"/>
            <a:ext cx="8305800" cy="54102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524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1" algn="ctr" rtl="1">
              <a:spcBef>
                <a:spcPct val="0"/>
              </a:spcBef>
            </a:pPr>
            <a:r>
              <a:rPr lang="id-ID" sz="2200" b="1" dirty="0" smtClean="0"/>
              <a:t>8.</a:t>
            </a:r>
            <a:br>
              <a:rPr lang="id-ID" sz="2200" b="1" dirty="0" smtClean="0"/>
            </a:br>
            <a:r>
              <a:rPr lang="id-ID" sz="2200" b="1" dirty="0" smtClean="0"/>
              <a:t>Membasuh </a:t>
            </a:r>
            <a:r>
              <a:rPr lang="id-ID" sz="2200" b="1" dirty="0"/>
              <a:t>kedua kaki beserta mata kaki dengan melebihkan dalam membasuh keduanya, memulai dari yang kanan dan menyempurnakan dalam membasuhnya.  </a:t>
            </a:r>
            <a:r>
              <a:rPr lang="id-ID" sz="1600" dirty="0"/>
              <a:t/>
            </a:r>
            <a:br>
              <a:rPr lang="id-ID" sz="1600" dirty="0"/>
            </a:br>
            <a:endParaRPr lang="id-ID" dirty="0"/>
          </a:p>
        </p:txBody>
      </p:sp>
      <p:sp>
        <p:nvSpPr>
          <p:cNvPr id="3" name="Content Placeholder 2"/>
          <p:cNvSpPr>
            <a:spLocks noGrp="1"/>
          </p:cNvSpPr>
          <p:nvPr>
            <p:ph sz="quarter" idx="1"/>
          </p:nvPr>
        </p:nvSpPr>
        <p:spPr>
          <a:xfrm>
            <a:off x="457200" y="1600200"/>
            <a:ext cx="4114800" cy="5029200"/>
          </a:xfrm>
        </p:spPr>
        <p:style>
          <a:lnRef idx="1">
            <a:schemeClr val="accent4"/>
          </a:lnRef>
          <a:fillRef idx="2">
            <a:schemeClr val="accent4"/>
          </a:fillRef>
          <a:effectRef idx="1">
            <a:schemeClr val="accent4"/>
          </a:effectRef>
          <a:fontRef idx="minor">
            <a:schemeClr val="dk1"/>
          </a:fontRef>
        </p:style>
        <p:txBody>
          <a:bodyPr/>
          <a:lstStyle/>
          <a:p>
            <a:pPr lvl="0" algn="ctr">
              <a:buFont typeface="Wingdings" pitchFamily="2" charset="2"/>
              <a:buChar char="v"/>
            </a:pPr>
            <a:r>
              <a:rPr lang="id-ID" dirty="0" smtClean="0"/>
              <a:t>Lihat Surat al-Ma’idah ayat 6</a:t>
            </a:r>
          </a:p>
          <a:p>
            <a:pPr algn="ctr" rtl="1">
              <a:buFont typeface="Wingdings" pitchFamily="2" charset="2"/>
              <a:buChar char="v"/>
            </a:pPr>
            <a:r>
              <a:rPr lang="ar-SA" dirty="0" smtClean="0"/>
              <a:t>ثُ</a:t>
            </a:r>
            <a:r>
              <a:rPr lang="ar-SA" sz="3600" dirty="0" smtClean="0">
                <a:latin typeface="Traditional Arabic" pitchFamily="18" charset="-78"/>
                <a:cs typeface="Traditional Arabic" pitchFamily="18" charset="-78"/>
              </a:rPr>
              <a:t>مَّ غَسَلَ رِجْلَهُ الْيُمْنَى إِلَى الْكَعْبَيْنِ ثَلَاثَ مَرَّاتٍ ثُمَّ غَسَلَ الْيُسْرَى مِثْلَ ذَلِكَ</a:t>
            </a:r>
            <a:endParaRPr lang="id-ID" sz="3600" dirty="0" smtClean="0">
              <a:latin typeface="Traditional Arabic" pitchFamily="18" charset="-78"/>
              <a:cs typeface="Traditional Arabic" pitchFamily="18" charset="-78"/>
            </a:endParaRPr>
          </a:p>
          <a:p>
            <a:pPr algn="ctr" rtl="1">
              <a:buNone/>
            </a:pPr>
            <a:r>
              <a:rPr lang="id-ID" sz="3600" dirty="0" smtClean="0">
                <a:latin typeface="Traditional Arabic" pitchFamily="18" charset="-78"/>
                <a:cs typeface="Traditional Arabic" pitchFamily="18" charset="-78"/>
              </a:rPr>
              <a:t>)</a:t>
            </a:r>
            <a:r>
              <a:rPr lang="ar-SA" sz="3600" dirty="0" smtClean="0">
                <a:latin typeface="Traditional Arabic" pitchFamily="18" charset="-78"/>
                <a:cs typeface="Traditional Arabic" pitchFamily="18" charset="-78"/>
              </a:rPr>
              <a:t> صحيح البخاري</a:t>
            </a:r>
            <a:endParaRPr lang="id-ID" sz="3600" dirty="0" smtClean="0">
              <a:latin typeface="Traditional Arabic" pitchFamily="18" charset="-78"/>
              <a:cs typeface="Traditional Arabic" pitchFamily="18" charset="-78"/>
            </a:endParaRPr>
          </a:p>
          <a:p>
            <a:pPr lvl="0" algn="ctr" rtl="1">
              <a:buFont typeface="Wingdings" pitchFamily="2" charset="2"/>
              <a:buChar char="v"/>
            </a:pPr>
            <a:r>
              <a:rPr lang="id-ID" sz="3600" dirty="0" smtClean="0">
                <a:latin typeface="Traditional Arabic" pitchFamily="18" charset="-78"/>
                <a:cs typeface="Traditional Arabic" pitchFamily="18" charset="-78"/>
              </a:rPr>
              <a:t>...</a:t>
            </a:r>
            <a:r>
              <a:rPr lang="ar-SA" sz="3600" dirty="0" smtClean="0">
                <a:latin typeface="Traditional Arabic" pitchFamily="18" charset="-78"/>
                <a:cs typeface="Traditional Arabic" pitchFamily="18" charset="-78"/>
              </a:rPr>
              <a:t> ثُمَّ غَسَلَ كُلَّ رِجْلٍ ثَلاَثًا</a:t>
            </a:r>
            <a:endParaRPr lang="id-ID" sz="3600" dirty="0" smtClean="0">
              <a:latin typeface="Traditional Arabic" pitchFamily="18" charset="-78"/>
              <a:cs typeface="Traditional Arabic" pitchFamily="18" charset="-78"/>
            </a:endParaRPr>
          </a:p>
          <a:p>
            <a:pPr lvl="0" algn="ctr" rtl="1">
              <a:buNone/>
            </a:pPr>
            <a:r>
              <a:rPr lang="id-ID" sz="3600" dirty="0" smtClean="0">
                <a:latin typeface="Traditional Arabic" pitchFamily="18" charset="-78"/>
                <a:cs typeface="Traditional Arabic" pitchFamily="18" charset="-78"/>
              </a:rPr>
              <a:t>  )</a:t>
            </a:r>
            <a:r>
              <a:rPr lang="ar-SA" sz="3600" dirty="0" smtClean="0">
                <a:latin typeface="Traditional Arabic" pitchFamily="18" charset="-78"/>
                <a:cs typeface="Traditional Arabic" pitchFamily="18" charset="-78"/>
              </a:rPr>
              <a:t>صحيح البخاري</a:t>
            </a:r>
            <a:r>
              <a:rPr lang="id-ID" sz="3600" dirty="0" smtClean="0">
                <a:latin typeface="Traditional Arabic" pitchFamily="18" charset="-78"/>
                <a:cs typeface="Traditional Arabic" pitchFamily="18" charset="-78"/>
              </a:rPr>
              <a:t>(</a:t>
            </a:r>
          </a:p>
          <a:p>
            <a:pPr>
              <a:buNone/>
            </a:pPr>
            <a:endParaRPr lang="id-ID" dirty="0"/>
          </a:p>
        </p:txBody>
      </p:sp>
      <p:pic>
        <p:nvPicPr>
          <p:cNvPr id="4097" name="Picture 1" descr="G:\gambar wudhu\kaki kanan.png"/>
          <p:cNvPicPr>
            <a:picLocks noGrp="1" noChangeAspect="1" noChangeArrowheads="1"/>
          </p:cNvPicPr>
          <p:nvPr>
            <p:ph sz="quarter" idx="2"/>
          </p:nvPr>
        </p:nvPicPr>
        <p:blipFill>
          <a:blip r:embed="rId2" cstate="print"/>
          <a:srcRect/>
          <a:stretch>
            <a:fillRect/>
          </a:stretch>
        </p:blipFill>
        <p:spPr bwMode="auto">
          <a:xfrm>
            <a:off x="4648200" y="1524000"/>
            <a:ext cx="4267200" cy="51816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id-ID" b="1" dirty="0" smtClean="0"/>
              <a:t>9. </a:t>
            </a:r>
            <a:br>
              <a:rPr lang="id-ID" b="1" dirty="0" smtClean="0"/>
            </a:br>
            <a:r>
              <a:rPr lang="id-ID" b="1" dirty="0" smtClean="0"/>
              <a:t>Membaca dua kalimah syahadat  :</a:t>
            </a:r>
            <a:br>
              <a:rPr lang="id-ID" b="1" dirty="0" smtClean="0"/>
            </a:br>
            <a:r>
              <a:rPr lang="ar-SA" b="1" dirty="0" smtClean="0"/>
              <a:t>أَشْهَدُ أَنْ لَا إِلَهَ إِلَّا اللَّهُ وَحْدَهُ لَا شَرِيكَ لَهُ وَأَشْهَدُ أَنَّ مُحَمَّدًا عَبْدُهُ وَرَسُولُهُ</a:t>
            </a:r>
            <a:r>
              <a:rPr lang="id-ID" b="1" dirty="0" smtClean="0"/>
              <a:t>  </a:t>
            </a:r>
            <a:r>
              <a:rPr lang="ar-SA" b="1" dirty="0" smtClean="0"/>
              <a:t>ـ</a:t>
            </a:r>
            <a:endParaRPr lang="id-ID" dirty="0"/>
          </a:p>
        </p:txBody>
      </p:sp>
      <p:sp>
        <p:nvSpPr>
          <p:cNvPr id="3" name="Content Placeholder 2"/>
          <p:cNvSpPr>
            <a:spLocks noGrp="1"/>
          </p:cNvSpPr>
          <p:nvPr>
            <p:ph sz="quarter" idx="1"/>
          </p:nvPr>
        </p:nvSpPr>
        <p:spPr>
          <a:xfrm>
            <a:off x="152400" y="1600200"/>
            <a:ext cx="3962400" cy="5257800"/>
          </a:xfrm>
        </p:spPr>
        <p:style>
          <a:lnRef idx="1">
            <a:schemeClr val="accent4"/>
          </a:lnRef>
          <a:fillRef idx="2">
            <a:schemeClr val="accent4"/>
          </a:fillRef>
          <a:effectRef idx="1">
            <a:schemeClr val="accent4"/>
          </a:effectRef>
          <a:fontRef idx="minor">
            <a:schemeClr val="dk1"/>
          </a:fontRef>
        </p:style>
        <p:txBody>
          <a:bodyPr/>
          <a:lstStyle/>
          <a:p>
            <a:pPr lvl="0" algn="ctr" rtl="1">
              <a:buNone/>
            </a:pPr>
            <a:r>
              <a:rPr lang="ar-SA" b="1" dirty="0" smtClean="0"/>
              <a:t>(</a:t>
            </a:r>
            <a:r>
              <a:rPr lang="ar-SA" sz="3200" b="1" dirty="0" smtClean="0">
                <a:latin typeface="Traditional Arabic" pitchFamily="18" charset="-78"/>
                <a:cs typeface="Traditional Arabic" pitchFamily="18" charset="-78"/>
              </a:rPr>
              <a:t>حديث عمر مرفوعا: مَا مِنْكُمْ مِنْ اَحَدٍ يَتَوَضَّأُ فَيُسْبِغُ الوُضُوءَ ثُمَّ يَقُوْلُ</a:t>
            </a:r>
            <a:r>
              <a:rPr lang="id-ID" sz="2800" b="1"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أَشْهَدُ أَنْ </a:t>
            </a:r>
            <a:r>
              <a:rPr lang="ar-SA" sz="3200" b="1" dirty="0" smtClean="0">
                <a:latin typeface="Traditional Arabic" pitchFamily="18" charset="-78"/>
                <a:cs typeface="Traditional Arabic" pitchFamily="18" charset="-78"/>
              </a:rPr>
              <a:t>لاَاِلَهَ اِلاَّ اللهُ وَحْدَهُ لاَشَرِيْكَ لَهُ وَاَشْهَدُ اَنَّ مُحَمَّدًا عَبْدُهُ وَ رَسُولُهُ</a:t>
            </a:r>
            <a:r>
              <a:rPr lang="id-ID"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اِلاَّ فُتِحَتْ لَهُ اَبْوَابُ الْجَنَّةِ الثَّمَانِيَةُ يَدْخُلُ مِنْ اَيِّهَا شَاءَ</a:t>
            </a:r>
            <a:r>
              <a:rPr lang="id-ID" sz="3200" b="1" dirty="0" smtClean="0">
                <a:latin typeface="Traditional Arabic" pitchFamily="18" charset="-78"/>
                <a:cs typeface="Traditional Arabic" pitchFamily="18" charset="-78"/>
              </a:rPr>
              <a:t>.</a:t>
            </a:r>
            <a:r>
              <a:rPr lang="ar-SA" sz="3200" b="1" dirty="0" smtClean="0">
                <a:latin typeface="Traditional Arabic" pitchFamily="18" charset="-78"/>
                <a:cs typeface="Traditional Arabic" pitchFamily="18" charset="-78"/>
              </a:rPr>
              <a:t>". رواه أحمد ومسلم وأبو داود</a:t>
            </a:r>
            <a:endParaRPr lang="id-ID" sz="3200" b="1" dirty="0" smtClean="0">
              <a:latin typeface="Traditional Arabic" pitchFamily="18" charset="-78"/>
              <a:cs typeface="Traditional Arabic" pitchFamily="18" charset="-78"/>
            </a:endParaRPr>
          </a:p>
          <a:p>
            <a:pPr algn="ctr">
              <a:buNone/>
            </a:pPr>
            <a:endParaRPr lang="id-ID" dirty="0"/>
          </a:p>
        </p:txBody>
      </p:sp>
      <p:pic>
        <p:nvPicPr>
          <p:cNvPr id="3073" name="Picture 1" descr="G:\gambar wudhu\doa.png"/>
          <p:cNvPicPr>
            <a:picLocks noGrp="1" noChangeAspect="1" noChangeArrowheads="1"/>
          </p:cNvPicPr>
          <p:nvPr>
            <p:ph sz="quarter" idx="2"/>
          </p:nvPr>
        </p:nvPicPr>
        <p:blipFill>
          <a:blip r:embed="rId3" cstate="print"/>
          <a:srcRect/>
          <a:stretch>
            <a:fillRect/>
          </a:stretch>
        </p:blipFill>
        <p:spPr bwMode="auto">
          <a:xfrm>
            <a:off x="4270374" y="1600200"/>
            <a:ext cx="4416425" cy="49530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382000" cy="1524000"/>
          </a:xfrm>
        </p:spPr>
        <p:style>
          <a:lnRef idx="3">
            <a:schemeClr val="lt1"/>
          </a:lnRef>
          <a:fillRef idx="1">
            <a:schemeClr val="accent3"/>
          </a:fillRef>
          <a:effectRef idx="1">
            <a:schemeClr val="accent3"/>
          </a:effectRef>
          <a:fontRef idx="minor">
            <a:schemeClr val="lt1"/>
          </a:fontRef>
        </p:style>
        <p:txBody>
          <a:bodyPr>
            <a:normAutofit fontScale="90000"/>
          </a:bodyPr>
          <a:lstStyle/>
          <a:p>
            <a:pPr lvl="0" algn="ct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PEMBATAL-PEMBATAL </a:t>
            </a:r>
            <a:br>
              <a:rPr lang="id-ID" b="1" dirty="0" smtClean="0"/>
            </a:br>
            <a:r>
              <a:rPr lang="id-ID" b="1" dirty="0" smtClean="0"/>
              <a:t>WUDHU.</a:t>
            </a:r>
            <a:r>
              <a:rPr lang="id-ID" dirty="0" smtClean="0"/>
              <a:t/>
            </a:r>
            <a:br>
              <a:rPr lang="id-ID" dirty="0" smtClean="0"/>
            </a:br>
            <a:endParaRPr lang="id-ID" dirty="0"/>
          </a:p>
        </p:txBody>
      </p:sp>
      <p:sp>
        <p:nvSpPr>
          <p:cNvPr id="3" name="Content Placeholder 2"/>
          <p:cNvSpPr>
            <a:spLocks noGrp="1"/>
          </p:cNvSpPr>
          <p:nvPr>
            <p:ph sz="quarter" idx="1"/>
          </p:nvPr>
        </p:nvSpPr>
        <p:spPr>
          <a:xfrm>
            <a:off x="457200" y="1371600"/>
            <a:ext cx="8382000" cy="5102352"/>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274320" lvl="2" indent="-274320" algn="ctr" rtl="1">
              <a:spcBef>
                <a:spcPts val="600"/>
              </a:spcBef>
              <a:buClr>
                <a:schemeClr val="accent1"/>
              </a:buClr>
              <a:buSzPct val="70000"/>
              <a:buNone/>
            </a:pPr>
            <a:r>
              <a:rPr lang="id-ID" sz="3200" dirty="0" smtClean="0"/>
              <a:t>1. </a:t>
            </a:r>
          </a:p>
          <a:p>
            <a:pPr marL="274320" lvl="2" indent="-274320" algn="ctr" rtl="1">
              <a:spcBef>
                <a:spcPts val="600"/>
              </a:spcBef>
              <a:buClr>
                <a:schemeClr val="accent1"/>
              </a:buClr>
              <a:buSzPct val="70000"/>
              <a:buNone/>
            </a:pPr>
            <a:r>
              <a:rPr lang="id-ID" sz="3200" dirty="0" smtClean="0"/>
              <a:t>Keluarnya sesuatu dari dua jalan [ Tinja, Mani, Madzi, Wadzi, Kentut ]</a:t>
            </a:r>
            <a:endParaRPr lang="id-ID" sz="2800" dirty="0" smtClean="0"/>
          </a:p>
          <a:p>
            <a:pPr algn="r" rtl="1">
              <a:buFont typeface="Wingdings" pitchFamily="2" charset="2"/>
              <a:buChar char="v"/>
            </a:pPr>
            <a:endParaRPr lang="id-ID" dirty="0" smtClean="0"/>
          </a:p>
          <a:p>
            <a:pPr lvl="0" algn="ctr" rtl="1">
              <a:buFont typeface="Wingdings" pitchFamily="2" charset="2"/>
              <a:buChar char="v"/>
            </a:pPr>
            <a:r>
              <a:rPr lang="ar-SA" sz="3200" dirty="0" smtClean="0">
                <a:latin typeface="Traditional Arabic" pitchFamily="18" charset="-78"/>
                <a:cs typeface="Traditional Arabic" pitchFamily="18" charset="-78"/>
              </a:rPr>
              <a:t>أَوْ جَاءَ أَحَدٌ مِنْكُمْ مِنَ الْغَائِطِ [المائدة : 6]</a:t>
            </a:r>
            <a:endParaRPr lang="id-ID" sz="3200" dirty="0" smtClean="0">
              <a:latin typeface="Traditional Arabic" pitchFamily="18" charset="-78"/>
              <a:cs typeface="Traditional Arabic" pitchFamily="18" charset="-78"/>
            </a:endParaRPr>
          </a:p>
          <a:p>
            <a:pPr algn="ctr" rtl="1">
              <a:buFont typeface="Wingdings" pitchFamily="2" charset="2"/>
              <a:buChar char="v"/>
            </a:pPr>
            <a:r>
              <a:rPr lang="ar-SA" sz="3200" dirty="0" smtClean="0">
                <a:latin typeface="Traditional Arabic" pitchFamily="18" charset="-78"/>
                <a:cs typeface="Traditional Arabic" pitchFamily="18" charset="-78"/>
              </a:rPr>
              <a:t>عَنْ أَبِي هُرَيْرَةَ عَنْ النَّبِيِّ صَلَّى اللَّهُ عَلَيْهِ وَسَلَّمَ قَالَ لَا يَقْبَلُ اللَّهُ صَلَاةَ أَحَدِكُمْ إِذَا أَحْدَثَ حَتَّى يَتَوَضَّأَ وَقَدْ فَسَّرَهُ أَبُوْهُرَيْرَة لَمّا قَال لهُ رَجُلٌ مَالحَدَث ؟ قَالَ فُسَاءٌ وَضُرَاطٌ [ رواه البخاري ] </a:t>
            </a:r>
            <a:endParaRPr lang="id-ID" sz="3200" dirty="0" smtClean="0">
              <a:latin typeface="Traditional Arabic" pitchFamily="18" charset="-78"/>
              <a:cs typeface="Traditional Arabic" pitchFamily="18" charset="-78"/>
            </a:endParaRPr>
          </a:p>
          <a:p>
            <a:pPr algn="ctr" rtl="1">
              <a:buFont typeface="Wingdings" pitchFamily="2" charset="2"/>
              <a:buChar char="v"/>
            </a:pPr>
            <a:r>
              <a:rPr lang="ar-SA" sz="3200" dirty="0" smtClean="0">
                <a:latin typeface="Traditional Arabic" pitchFamily="18" charset="-78"/>
                <a:cs typeface="Traditional Arabic" pitchFamily="18" charset="-78"/>
              </a:rPr>
              <a:t>عَنْ عَلِيٍّ قَالَ كُنْتُ رَجُلًا مَذَّاءً وَكُنْتُ أَسْتَحْيِي أَنْ أَسْأَلَ النَّبِيَّ   لِمَكَانِ ابْنَتِهِ فَأَمَرْتُ الْمِقْدَادَ بْنَ الْأَسْوَدِ فَسَأَلَهُ فَقَالَ يَغْسِلُ ذَكَرَهُ وَيَتَوَضَّأ [ رواه مسلم ]</a:t>
            </a:r>
            <a:endParaRPr lang="id-ID" sz="3200" dirty="0" smtClean="0">
              <a:latin typeface="Traditional Arabic" pitchFamily="18" charset="-78"/>
              <a:cs typeface="Traditional Arabic" pitchFamily="18" charset="-78"/>
            </a:endParaRPr>
          </a:p>
          <a:p>
            <a:pPr algn="r" rtl="1">
              <a:buFont typeface="Wingdings" pitchFamily="2" charset="2"/>
              <a:buChar char="v"/>
            </a:pPr>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458200" cy="6016752"/>
          </a:xfrm>
        </p:spPr>
        <p:style>
          <a:lnRef idx="1">
            <a:schemeClr val="accent3"/>
          </a:lnRef>
          <a:fillRef idx="2">
            <a:schemeClr val="accent3"/>
          </a:fillRef>
          <a:effectRef idx="1">
            <a:schemeClr val="accent3"/>
          </a:effectRef>
          <a:fontRef idx="minor">
            <a:schemeClr val="dk1"/>
          </a:fontRef>
        </p:style>
        <p:txBody>
          <a:bodyPr/>
          <a:lstStyle/>
          <a:p>
            <a:pPr lvl="2" algn="ctr">
              <a:buNone/>
            </a:pPr>
            <a:r>
              <a:rPr lang="id-ID" dirty="0" smtClean="0"/>
              <a:t>2. </a:t>
            </a:r>
          </a:p>
          <a:p>
            <a:pPr lvl="2" algn="ctr">
              <a:buNone/>
            </a:pPr>
            <a:r>
              <a:rPr lang="id-ID" sz="3200" dirty="0" smtClean="0"/>
              <a:t>Melakukan hubungan suami istri</a:t>
            </a:r>
          </a:p>
          <a:p>
            <a:pPr lvl="2" algn="ctr">
              <a:buNone/>
            </a:pPr>
            <a:endParaRPr lang="id-ID" sz="2800" dirty="0" smtClean="0"/>
          </a:p>
          <a:p>
            <a:pPr algn="ctr" rtl="1">
              <a:buNone/>
            </a:pPr>
            <a:r>
              <a:rPr lang="id-ID"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أَوْ لَامَسْتُمُ النِّسَاءَ [المائدة : 6]</a:t>
            </a:r>
            <a:endParaRPr lang="id-ID" sz="3200" dirty="0" smtClean="0">
              <a:latin typeface="Traditional Arabic" pitchFamily="18" charset="-78"/>
              <a:cs typeface="Traditional Arabic" pitchFamily="18" charset="-78"/>
            </a:endParaRPr>
          </a:p>
          <a:p>
            <a:pPr algn="ctr" rtl="1">
              <a:buNone/>
            </a:pPr>
            <a:endParaRPr lang="id-ID" sz="2000" dirty="0" smtClean="0">
              <a:latin typeface="Traditional Arabic" pitchFamily="18" charset="-78"/>
              <a:cs typeface="Traditional Arabic" pitchFamily="18" charset="-78"/>
            </a:endParaRPr>
          </a:p>
          <a:p>
            <a:pPr algn="ctr" rtl="1">
              <a:buNone/>
            </a:pPr>
            <a:r>
              <a:rPr lang="ar-SA" sz="2000" dirty="0" smtClean="0">
                <a:latin typeface="Traditional Arabic" pitchFamily="18" charset="-78"/>
                <a:cs typeface="Traditional Arabic" pitchFamily="18" charset="-78"/>
              </a:rPr>
              <a:t>تفسير آيات الأحكام - محمد علي سايس - (1 / 295)</a:t>
            </a:r>
          </a:p>
          <a:p>
            <a:pPr algn="ctr" rtl="1">
              <a:buNone/>
            </a:pPr>
            <a:r>
              <a:rPr lang="ar-SA" sz="3600" dirty="0" smtClean="0">
                <a:latin typeface="Traditional Arabic" pitchFamily="18" charset="-78"/>
                <a:cs typeface="Traditional Arabic" pitchFamily="18" charset="-78"/>
              </a:rPr>
              <a:t>فقال علي وابن عباس وأبو موسى والحسن وعبيدة والشعبي : هي كناية عن الجماع ، وكانوا لا يوجبون الوضوء ولا التيمم لمن مس امرأة.</a:t>
            </a:r>
            <a:endParaRPr lang="ar-SA" sz="2000" dirty="0" smtClean="0">
              <a:latin typeface="Traditional Arabic" pitchFamily="18" charset="-78"/>
              <a:cs typeface="Traditional Arabic" pitchFamily="18" charset="-78"/>
            </a:endParaRPr>
          </a:p>
          <a:p>
            <a:pPr algn="ctr" rtl="1">
              <a:buNone/>
            </a:pPr>
            <a:endParaRPr lang="id-ID" sz="2000" dirty="0" smtClean="0">
              <a:latin typeface="Traditional Arabic" pitchFamily="18" charset="-78"/>
              <a:cs typeface="Traditional Arabic" pitchFamily="18" charset="-78"/>
            </a:endParaRPr>
          </a:p>
          <a:p>
            <a:pPr algn="ctr">
              <a:buNone/>
            </a:pP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458200" cy="6092952"/>
          </a:xfrm>
        </p:spPr>
        <p:style>
          <a:lnRef idx="1">
            <a:schemeClr val="accent3"/>
          </a:lnRef>
          <a:fillRef idx="2">
            <a:schemeClr val="accent3"/>
          </a:fillRef>
          <a:effectRef idx="1">
            <a:schemeClr val="accent3"/>
          </a:effectRef>
          <a:fontRef idx="minor">
            <a:schemeClr val="dk1"/>
          </a:fontRef>
        </p:style>
        <p:txBody>
          <a:bodyPr/>
          <a:lstStyle/>
          <a:p>
            <a:pPr lvl="2" algn="ctr">
              <a:buNone/>
            </a:pPr>
            <a:r>
              <a:rPr lang="ar-SA" sz="4400" dirty="0" smtClean="0"/>
              <a:t>3</a:t>
            </a:r>
            <a:r>
              <a:rPr lang="id-ID" sz="4400" dirty="0" smtClean="0"/>
              <a:t>. </a:t>
            </a:r>
          </a:p>
          <a:p>
            <a:pPr lvl="2" algn="ctr">
              <a:buNone/>
            </a:pPr>
            <a:r>
              <a:rPr lang="id-ID" sz="4400" dirty="0" smtClean="0"/>
              <a:t>Menyentuh kemaluan</a:t>
            </a:r>
            <a:endParaRPr lang="ar-SA" sz="4400" dirty="0" smtClean="0"/>
          </a:p>
          <a:p>
            <a:pPr lvl="2" algn="ctr">
              <a:buNone/>
            </a:pPr>
            <a:endParaRPr lang="id-ID" sz="4000" dirty="0" smtClean="0"/>
          </a:p>
          <a:p>
            <a:pPr algn="ctr" rtl="1">
              <a:buNone/>
            </a:pPr>
            <a:r>
              <a:rPr lang="ar-SA" sz="3200" dirty="0" smtClean="0">
                <a:latin typeface="Traditional Arabic" pitchFamily="18" charset="-78"/>
                <a:cs typeface="Traditional Arabic" pitchFamily="18" charset="-78"/>
              </a:rPr>
              <a:t>عنْ عَمْرو بن شُعَسْبٍ عَنْ أَبِيْهِ عَنْ جَدِّهِ عَنِ النَّبِيِ صلعم قَالَ أَيُّمَا رَجُلٍ مَسَّ فرْجَهُ فَليَتَوَضَّأْ وَأَيُّمَا امْرَأَةٍ مَسَّتْ فَرْجَهَا فَلْيَتَوَضَّأْ [ رواه أحمد ]</a:t>
            </a:r>
          </a:p>
          <a:p>
            <a:pPr algn="ctr" rtl="1">
              <a:buNone/>
            </a:pPr>
            <a:endParaRPr lang="ar-SA" sz="2800" dirty="0" smtClean="0">
              <a:latin typeface="Traditional Arabic" pitchFamily="18" charset="-78"/>
              <a:cs typeface="Traditional Arabic" pitchFamily="18" charset="-78"/>
            </a:endParaRPr>
          </a:p>
          <a:p>
            <a:pPr algn="ctr" rtl="1">
              <a:buNone/>
            </a:pPr>
            <a:r>
              <a:rPr lang="id-ID" sz="3600" dirty="0" smtClean="0">
                <a:latin typeface="Traditional Arabic" pitchFamily="18" charset="-78"/>
                <a:cs typeface="Traditional Arabic" pitchFamily="18" charset="-78"/>
              </a:rPr>
              <a:t>: </a:t>
            </a:r>
            <a:r>
              <a:rPr lang="ar-SA" sz="3600" dirty="0" smtClean="0">
                <a:latin typeface="Traditional Arabic" pitchFamily="18" charset="-78"/>
                <a:cs typeface="Traditional Arabic" pitchFamily="18" charset="-78"/>
              </a:rPr>
              <a:t>اِذَا اَفْضَى اَحَدُكمْ بِيَدِهِ اِلَى فَرْجِهِ لَيْسَ دُونَهَا حِجَابٌ وَلاَ سَتْرٌ فَقَدْ وَجَبَ عَلَيهِ الوُضُوءُ</a:t>
            </a:r>
            <a:r>
              <a:rPr lang="id-ID" sz="3600" dirty="0" smtClean="0">
                <a:latin typeface="Traditional Arabic" pitchFamily="18" charset="-78"/>
                <a:cs typeface="Traditional Arabic" pitchFamily="18" charset="-78"/>
              </a:rPr>
              <a:t>. </a:t>
            </a:r>
            <a:r>
              <a:rPr lang="ar-SA" sz="3600" dirty="0" smtClean="0">
                <a:latin typeface="Traditional Arabic" pitchFamily="18" charset="-78"/>
                <a:cs typeface="Traditional Arabic" pitchFamily="18" charset="-78"/>
              </a:rPr>
              <a:t>اَخْرَجَهُ ابْنُ حِبَّانَ فِى صَحِيحِهِ وَصَحَّحَهُ الحَاآِمُ وَابْنُ عَبْدُ البَرِّ</a:t>
            </a:r>
            <a:r>
              <a:rPr lang="id-ID" sz="3600" dirty="0" smtClean="0">
                <a:latin typeface="Traditional Arabic" pitchFamily="18" charset="-78"/>
                <a:cs typeface="Traditional Arabic" pitchFamily="18" charset="-78"/>
              </a:rPr>
              <a:t>. </a:t>
            </a:r>
          </a:p>
          <a:p>
            <a:pPr algn="ctr" rtl="1">
              <a:buNone/>
            </a:pPr>
            <a:endParaRPr lang="id-ID" sz="1800" dirty="0" smtClean="0">
              <a:latin typeface="Traditional Arabic" pitchFamily="18" charset="-78"/>
              <a:cs typeface="Traditional Arabic" pitchFamily="18" charset="-78"/>
            </a:endParaRPr>
          </a:p>
          <a:p>
            <a:pPr algn="ctr">
              <a:buNone/>
            </a:pPr>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382000" cy="6169152"/>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lvl="2" algn="ctr">
              <a:buNone/>
            </a:pPr>
            <a:r>
              <a:rPr lang="ar-SA" sz="3200" dirty="0" smtClean="0"/>
              <a:t>4</a:t>
            </a:r>
            <a:r>
              <a:rPr lang="id-ID" sz="3200" dirty="0" smtClean="0"/>
              <a:t>. </a:t>
            </a:r>
          </a:p>
          <a:p>
            <a:pPr lvl="2" algn="ctr">
              <a:buNone/>
            </a:pPr>
            <a:r>
              <a:rPr lang="id-ID" sz="3200" dirty="0" smtClean="0"/>
              <a:t>Tidur nyenyak dalam keadaan miring</a:t>
            </a:r>
          </a:p>
          <a:p>
            <a:pPr lvl="2" algn="ctr">
              <a:buNone/>
            </a:pPr>
            <a:endParaRPr lang="id-ID" sz="2800" dirty="0" smtClean="0"/>
          </a:p>
          <a:p>
            <a:pPr algn="ctr" rtl="1">
              <a:buFont typeface="Wingdings" pitchFamily="2" charset="2"/>
              <a:buChar char="v"/>
            </a:pPr>
            <a:r>
              <a:rPr lang="ar-SA" sz="4000" dirty="0" smtClean="0">
                <a:solidFill>
                  <a:srgbClr val="0070C0"/>
                </a:solidFill>
                <a:latin typeface="Traditional Arabic" pitchFamily="18" charset="-78"/>
                <a:cs typeface="Traditional Arabic" pitchFamily="18" charset="-78"/>
              </a:rPr>
              <a:t>عَنْ عَلِيِّ بْنِ أَبِي طَالِبٍ رَضِيَ اللَّهُ عَنْهُ قَرَسُولُ اللَّهِ صَلَّى اللَّهُ عَلَيْهِ وَسَلَّمَ وِكَاءُ السَّهِ الْعَيْنَانِ الَ قَالَ فَمَنْ نَامَ فَلْيَتَوَضَّأْ </a:t>
            </a:r>
            <a:endParaRPr lang="id-ID" sz="4000" dirty="0" smtClean="0">
              <a:solidFill>
                <a:srgbClr val="0070C0"/>
              </a:solidFill>
              <a:latin typeface="Traditional Arabic" pitchFamily="18" charset="-78"/>
              <a:cs typeface="Traditional Arabic" pitchFamily="18" charset="-78"/>
            </a:endParaRPr>
          </a:p>
          <a:p>
            <a:pPr algn="ctr" rtl="1">
              <a:buNone/>
            </a:pPr>
            <a:r>
              <a:rPr lang="ar-SA" sz="4000" dirty="0" smtClean="0">
                <a:solidFill>
                  <a:srgbClr val="0070C0"/>
                </a:solidFill>
                <a:latin typeface="Traditional Arabic" pitchFamily="18" charset="-78"/>
                <a:cs typeface="Traditional Arabic" pitchFamily="18" charset="-78"/>
              </a:rPr>
              <a:t>[ رواه أبوداود ]</a:t>
            </a:r>
            <a:endParaRPr lang="id-ID" sz="2800" dirty="0" smtClean="0">
              <a:solidFill>
                <a:srgbClr val="0070C0"/>
              </a:solidFill>
              <a:latin typeface="Traditional Arabic" pitchFamily="18" charset="-78"/>
              <a:cs typeface="Traditional Arabic" pitchFamily="18" charset="-78"/>
            </a:endParaRPr>
          </a:p>
          <a:p>
            <a:pPr algn="ctr" rtl="1">
              <a:buFont typeface="Wingdings" pitchFamily="2" charset="2"/>
              <a:buChar char="v"/>
            </a:pPr>
            <a:r>
              <a:rPr lang="ar-SA" sz="4000" dirty="0" smtClean="0">
                <a:solidFill>
                  <a:srgbClr val="0070C0"/>
                </a:solidFill>
                <a:latin typeface="Traditional Arabic" pitchFamily="18" charset="-78"/>
                <a:cs typeface="Traditional Arabic" pitchFamily="18" charset="-78"/>
              </a:rPr>
              <a:t>عَنْ ابْنِ عَبَّاسٍ أَنَّ رَسُولَ اللَّهِ صَلَّى اللَّهُ عَلَيْهِ وَسَلَّمَ كَانَ يَسْجُدُ وَيَنَامُ وَيَنْفُخُ ثُمَّ يَقُومُ فَيُصَلِّي وَلَا يَتَوَضَّأُ قَالَ فَقُلْتُ لَهُ صَلَّيْتَ وَلَمْ تَتَوَضَّأْ وَقَدْ نِمْتَ فَقَالَ إِنَّمَا الْوُضُوءُ عَلَى مَنْ نَامَ مُضْطَجِعًا زَادَ عُثْمَانُ وَهَنَّادٌ فَإِنَّهُ إِذَا اضْطَجَعَ اسْتَرْخَتْ مَفَاصِلُهُ </a:t>
            </a:r>
            <a:endParaRPr lang="id-ID" sz="4000" dirty="0" smtClean="0">
              <a:solidFill>
                <a:srgbClr val="0070C0"/>
              </a:solidFill>
              <a:latin typeface="Traditional Arabic" pitchFamily="18" charset="-78"/>
              <a:cs typeface="Traditional Arabic" pitchFamily="18" charset="-78"/>
            </a:endParaRPr>
          </a:p>
          <a:p>
            <a:pPr algn="ctr" rtl="1">
              <a:buNone/>
            </a:pPr>
            <a:r>
              <a:rPr lang="ar-SA" sz="4000" dirty="0" smtClean="0">
                <a:solidFill>
                  <a:srgbClr val="0070C0"/>
                </a:solidFill>
                <a:latin typeface="Traditional Arabic" pitchFamily="18" charset="-78"/>
                <a:cs typeface="Traditional Arabic" pitchFamily="18" charset="-78"/>
              </a:rPr>
              <a:t>[ أخرجه أصحاب السّنان ]</a:t>
            </a:r>
            <a:endParaRPr lang="id-ID" sz="2800" dirty="0" smtClean="0">
              <a:solidFill>
                <a:srgbClr val="0070C0"/>
              </a:solidFill>
              <a:latin typeface="Traditional Arabic" pitchFamily="18" charset="-78"/>
              <a:cs typeface="Traditional Arabic" pitchFamily="18" charset="-78"/>
            </a:endParaRPr>
          </a:p>
          <a:p>
            <a:pPr algn="ctr">
              <a:buNone/>
            </a:pPr>
            <a:endParaRPr lang="id-ID"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458200" cy="6016752"/>
          </a:xfrm>
        </p:spPr>
        <p:style>
          <a:lnRef idx="1">
            <a:schemeClr val="accent4"/>
          </a:lnRef>
          <a:fillRef idx="2">
            <a:schemeClr val="accent4"/>
          </a:fillRef>
          <a:effectRef idx="1">
            <a:schemeClr val="accent4"/>
          </a:effectRef>
          <a:fontRef idx="minor">
            <a:schemeClr val="dk1"/>
          </a:fontRef>
        </p:style>
        <p:txBody>
          <a:bodyPr/>
          <a:lstStyle/>
          <a:p>
            <a:pPr algn="ctr">
              <a:buNone/>
            </a:pPr>
            <a:endParaRPr lang="id-ID" sz="4400" b="1" dirty="0" smtClean="0"/>
          </a:p>
          <a:p>
            <a:pPr algn="ctr">
              <a:buNone/>
            </a:pPr>
            <a:endParaRPr lang="id-ID" sz="4400" b="1" dirty="0" smtClean="0"/>
          </a:p>
          <a:p>
            <a:pPr algn="ctr">
              <a:buNone/>
            </a:pPr>
            <a:r>
              <a:rPr lang="id-ID" sz="4400" b="1" dirty="0" smtClean="0"/>
              <a:t>BEBERAPA PENJELASAN TAMBAHAN</a:t>
            </a:r>
            <a:endParaRPr lang="id-ID" sz="4400" dirty="0" smtClean="0"/>
          </a:p>
          <a:p>
            <a:pPr algn="ctr">
              <a:buNone/>
            </a:pPr>
            <a:r>
              <a:rPr lang="id-ID" sz="4400" b="1" dirty="0" smtClean="0"/>
              <a:t>SEPUTAR WUDLU</a:t>
            </a:r>
            <a:endParaRPr lang="id-ID" sz="4400" dirty="0" smtClean="0"/>
          </a:p>
          <a:p>
            <a:pPr algn="ctr">
              <a:buNone/>
            </a:pP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458200" cy="6092952"/>
          </a:xfrm>
        </p:spPr>
        <p:style>
          <a:lnRef idx="1">
            <a:schemeClr val="accent3"/>
          </a:lnRef>
          <a:fillRef idx="2">
            <a:schemeClr val="accent3"/>
          </a:fillRef>
          <a:effectRef idx="1">
            <a:schemeClr val="accent3"/>
          </a:effectRef>
          <a:fontRef idx="minor">
            <a:schemeClr val="dk1"/>
          </a:fontRef>
        </p:style>
        <p:txBody>
          <a:bodyPr>
            <a:normAutofit/>
          </a:bodyPr>
          <a:lstStyle/>
          <a:p>
            <a:pPr algn="ctr">
              <a:buNone/>
            </a:pPr>
            <a:r>
              <a:rPr lang="id-ID" sz="3600" dirty="0" smtClean="0">
                <a:solidFill>
                  <a:srgbClr val="7030A0"/>
                </a:solidFill>
              </a:rPr>
              <a:t> </a:t>
            </a:r>
            <a:r>
              <a:rPr lang="id-ID" sz="3600" b="1" dirty="0" smtClean="0">
                <a:solidFill>
                  <a:srgbClr val="7030A0"/>
                </a:solidFill>
              </a:rPr>
              <a:t>POKOK-POKOK PEMBAHASAN</a:t>
            </a:r>
          </a:p>
          <a:p>
            <a:pPr algn="ctr">
              <a:buNone/>
            </a:pPr>
            <a:r>
              <a:rPr lang="id-ID" dirty="0" smtClean="0"/>
              <a:t>A</a:t>
            </a:r>
          </a:p>
          <a:p>
            <a:pPr algn="ctr">
              <a:buNone/>
            </a:pPr>
            <a:r>
              <a:rPr lang="id-ID" sz="3600" b="1" dirty="0" smtClean="0">
                <a:solidFill>
                  <a:srgbClr val="00B050"/>
                </a:solidFill>
              </a:rPr>
              <a:t>MEMBERSIHKAN NAJIS</a:t>
            </a:r>
            <a:endParaRPr lang="id-ID" b="1" dirty="0" smtClean="0">
              <a:solidFill>
                <a:srgbClr val="00B050"/>
              </a:solidFill>
            </a:endParaRPr>
          </a:p>
          <a:p>
            <a:pPr algn="ctr">
              <a:buNone/>
            </a:pPr>
            <a:r>
              <a:rPr lang="id-ID" dirty="0" smtClean="0"/>
              <a:t>B.</a:t>
            </a:r>
          </a:p>
          <a:p>
            <a:pPr algn="ctr">
              <a:buNone/>
            </a:pPr>
            <a:r>
              <a:rPr lang="id-ID" sz="3600" dirty="0" smtClean="0">
                <a:solidFill>
                  <a:srgbClr val="FF0000"/>
                </a:solidFill>
              </a:rPr>
              <a:t>TUNTUNAN BERWUDLU</a:t>
            </a:r>
          </a:p>
          <a:p>
            <a:pPr algn="ctr">
              <a:buNone/>
            </a:pPr>
            <a:r>
              <a:rPr lang="id-ID" dirty="0" smtClean="0"/>
              <a:t>C.</a:t>
            </a:r>
          </a:p>
          <a:p>
            <a:pPr algn="ctr">
              <a:buNone/>
            </a:pPr>
            <a:r>
              <a:rPr lang="id-ID" sz="4000" dirty="0" smtClean="0">
                <a:solidFill>
                  <a:srgbClr val="FFFF00"/>
                </a:solidFill>
              </a:rPr>
              <a:t>TUNTUNAN MANDI JUNUB</a:t>
            </a:r>
          </a:p>
          <a:p>
            <a:pPr algn="ctr">
              <a:buNone/>
            </a:pPr>
            <a:r>
              <a:rPr lang="id-ID" dirty="0" smtClean="0"/>
              <a:t>D.</a:t>
            </a:r>
          </a:p>
          <a:p>
            <a:pPr algn="ctr">
              <a:buNone/>
            </a:pPr>
            <a:r>
              <a:rPr lang="id-ID" sz="4800" dirty="0" smtClean="0">
                <a:solidFill>
                  <a:schemeClr val="tx1"/>
                </a:solidFill>
              </a:rPr>
              <a:t>TUNTUNAN TAYAMUM</a:t>
            </a:r>
            <a:endParaRPr lang="en-US" sz="4800" dirty="0" smtClean="0">
              <a:solidFill>
                <a:schemeClr val="tx1"/>
              </a:solidFill>
            </a:endParaRPr>
          </a:p>
          <a:p>
            <a:pPr algn="ctr" rtl="1">
              <a:buNone/>
            </a:pPr>
            <a:endParaRPr lang="en-US" sz="3200" dirty="0" smtClean="0">
              <a:cs typeface="Traditional Arabic"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id-ID" dirty="0" smtClean="0"/>
              <a:t>1.</a:t>
            </a:r>
            <a:br>
              <a:rPr lang="id-ID" dirty="0" smtClean="0"/>
            </a:br>
            <a:r>
              <a:rPr lang="id-ID" dirty="0" smtClean="0"/>
              <a:t/>
            </a:r>
            <a:br>
              <a:rPr lang="id-ID" dirty="0" smtClean="0"/>
            </a:br>
            <a:r>
              <a:rPr lang="en-US" b="1" dirty="0" smtClean="0"/>
              <a:t> </a:t>
            </a:r>
            <a:r>
              <a:rPr lang="en-US" b="1" dirty="0" err="1" smtClean="0"/>
              <a:t>Wudlu’-Wudlu</a:t>
            </a:r>
            <a:r>
              <a:rPr lang="en-US" b="1" dirty="0" smtClean="0"/>
              <a:t>’ Yang </a:t>
            </a:r>
            <a:r>
              <a:rPr lang="en-US" b="1" dirty="0" err="1" smtClean="0"/>
              <a:t>Dianjurkan</a:t>
            </a:r>
            <a:r>
              <a:rPr lang="en-US" dirty="0" smtClean="0"/>
              <a:t>.</a:t>
            </a:r>
            <a:endParaRPr lang="id-ID" dirty="0"/>
          </a:p>
        </p:txBody>
      </p:sp>
      <p:sp>
        <p:nvSpPr>
          <p:cNvPr id="3" name="Content Placeholder 2"/>
          <p:cNvSpPr>
            <a:spLocks noGrp="1"/>
          </p:cNvSpPr>
          <p:nvPr>
            <p:ph sz="quarter" idx="1"/>
          </p:nvPr>
        </p:nvSpPr>
        <p:spPr>
          <a:xfrm>
            <a:off x="457200" y="1600200"/>
            <a:ext cx="8305800" cy="487375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lvl="3" algn="ctr">
              <a:buNone/>
            </a:pPr>
            <a:r>
              <a:rPr lang="id-ID" dirty="0" smtClean="0"/>
              <a:t>1.  </a:t>
            </a:r>
          </a:p>
          <a:p>
            <a:pPr lvl="3" algn="ctr">
              <a:buNone/>
            </a:pPr>
            <a:r>
              <a:rPr lang="en-US" sz="2800" dirty="0" err="1" smtClean="0"/>
              <a:t>Menjaga</a:t>
            </a:r>
            <a:r>
              <a:rPr lang="en-US" sz="2800" dirty="0" smtClean="0"/>
              <a:t> </a:t>
            </a:r>
            <a:r>
              <a:rPr lang="en-US" sz="2800" dirty="0" err="1" smtClean="0"/>
              <a:t>wudlu</a:t>
            </a:r>
            <a:r>
              <a:rPr lang="en-US" sz="2800" dirty="0" smtClean="0"/>
              <a:t> </a:t>
            </a:r>
            <a:r>
              <a:rPr lang="en-US" sz="2800" dirty="0" err="1" smtClean="0"/>
              <a:t>sepanjang</a:t>
            </a:r>
            <a:r>
              <a:rPr lang="en-US" sz="2800" dirty="0" smtClean="0"/>
              <a:t> </a:t>
            </a:r>
            <a:r>
              <a:rPr lang="en-US" sz="2800" dirty="0" err="1" smtClean="0"/>
              <a:t>waktu</a:t>
            </a:r>
            <a:r>
              <a:rPr lang="en-US" sz="2800" dirty="0" smtClean="0"/>
              <a:t>.</a:t>
            </a:r>
            <a:endParaRPr lang="id-ID" sz="2400" dirty="0" smtClean="0"/>
          </a:p>
          <a:p>
            <a:pPr algn="ctr" rtl="1">
              <a:buNone/>
            </a:pPr>
            <a:r>
              <a:rPr lang="ar-SA" sz="2800" b="1" dirty="0" smtClean="0">
                <a:latin typeface="Traditional Arabic" pitchFamily="18" charset="-78"/>
                <a:cs typeface="Traditional Arabic" pitchFamily="18" charset="-78"/>
              </a:rPr>
              <a:t>قَالَ رَسُولُ اللهِ صَلَّى اللَّهُ عَلَيْهِ وَسَلَّمَ </a:t>
            </a:r>
            <a:r>
              <a:rPr lang="id-ID" sz="2800" b="1" dirty="0" smtClean="0">
                <a:latin typeface="Traditional Arabic" pitchFamily="18" charset="-78"/>
                <a:cs typeface="Traditional Arabic" pitchFamily="18" charset="-78"/>
              </a:rPr>
              <a:t>:</a:t>
            </a:r>
            <a:r>
              <a:rPr lang="ar-SA" sz="2800" b="1" dirty="0" smtClean="0">
                <a:latin typeface="Traditional Arabic" pitchFamily="18" charset="-78"/>
                <a:cs typeface="Traditional Arabic" pitchFamily="18" charset="-78"/>
              </a:rPr>
              <a:t>وَاعْلَمُوا أَنَّ خَيْرَ أَعْمَالِكُمُ الصَّلاَةَ  وَلَنْ يُحَافِظَ عَلَى الْوُضُوءِ إِلاَّ مُؤْمِنٌ</a:t>
            </a:r>
            <a:endParaRPr lang="id-ID" sz="2800" b="1" dirty="0" smtClean="0">
              <a:latin typeface="Traditional Arabic" pitchFamily="18" charset="-78"/>
              <a:cs typeface="Traditional Arabic" pitchFamily="18" charset="-78"/>
            </a:endParaRPr>
          </a:p>
          <a:p>
            <a:pPr algn="ctr" rtl="1">
              <a:buNone/>
            </a:pPr>
            <a:r>
              <a:rPr lang="ar-SA" sz="2800" b="1" dirty="0" smtClean="0">
                <a:latin typeface="Traditional Arabic" pitchFamily="18" charset="-78"/>
                <a:cs typeface="Traditional Arabic" pitchFamily="18" charset="-78"/>
              </a:rPr>
              <a:t> .</a:t>
            </a:r>
            <a:r>
              <a:rPr lang="ar-SA" sz="2800" dirty="0" smtClean="0">
                <a:latin typeface="Traditional Arabic" pitchFamily="18" charset="-78"/>
                <a:cs typeface="Traditional Arabic" pitchFamily="18" charset="-78"/>
              </a:rPr>
              <a:t> روى ابن ماجه والحاكم وأحمد والبيهقي عن ثوبان </a:t>
            </a:r>
            <a:endParaRPr lang="id-ID" sz="2800" dirty="0" smtClean="0">
              <a:latin typeface="Traditional Arabic" pitchFamily="18" charset="-78"/>
              <a:cs typeface="Traditional Arabic" pitchFamily="18" charset="-78"/>
            </a:endParaRPr>
          </a:p>
          <a:p>
            <a:pPr algn="ctr">
              <a:buNone/>
            </a:pPr>
            <a:r>
              <a:rPr lang="id-ID" i="1" dirty="0" smtClean="0"/>
              <a:t>2. </a:t>
            </a:r>
          </a:p>
          <a:p>
            <a:pPr algn="ctr">
              <a:buNone/>
            </a:pPr>
            <a:r>
              <a:rPr lang="id-ID" dirty="0" smtClean="0"/>
              <a:t>Berwudlu’ k</a:t>
            </a:r>
            <a:r>
              <a:rPr lang="en-US" dirty="0" err="1" smtClean="0"/>
              <a:t>etika</a:t>
            </a:r>
            <a:r>
              <a:rPr lang="en-US" dirty="0" smtClean="0"/>
              <a:t> </a:t>
            </a:r>
            <a:r>
              <a:rPr lang="en-US" dirty="0" err="1" smtClean="0"/>
              <a:t>mengingat</a:t>
            </a:r>
            <a:r>
              <a:rPr lang="en-US" dirty="0" smtClean="0"/>
              <a:t> Allah:</a:t>
            </a:r>
            <a:endParaRPr lang="id-ID" sz="1600" dirty="0" smtClean="0"/>
          </a:p>
          <a:p>
            <a:pPr algn="ctr" rtl="1">
              <a:buNone/>
            </a:pPr>
            <a:r>
              <a:rPr lang="ar-SA" sz="2800" dirty="0" smtClean="0">
                <a:latin typeface="Traditional Arabic" pitchFamily="18" charset="-78"/>
                <a:cs typeface="Traditional Arabic" pitchFamily="18" charset="-78"/>
              </a:rPr>
              <a:t>عَنِ الْمُهَاجِرِ بْنِ قُنْفُذٍ أَنَّهُ أَتَى النَّبِىَّ -صلى الله عليه وسلم- وَهُوَ يَبُولُ فَسَلَّمَ عَلَيْهِ فَلَمْ يَرُدَّ عَلَيْهِ حَتَّى تَوَضَّأَ ثُمَّ اعْتَذَرَ إِلَيْهِ فَقَالَ « إِنِّى كَرِهْتُ أَنْ أَذْكُرَ اللَّهَ عَزَّ وَجَلَّ إِلاَّ عَلَى طُهْرٍ ». أَوْ قَالَ « عَلَى طَهَارَةٍ ». </a:t>
            </a:r>
            <a:endParaRPr lang="id-ID" sz="2800" dirty="0" smtClean="0">
              <a:latin typeface="Traditional Arabic" pitchFamily="18" charset="-78"/>
              <a:cs typeface="Traditional Arabic" pitchFamily="18" charset="-78"/>
            </a:endParaRPr>
          </a:p>
          <a:p>
            <a:pPr algn="ctr" rtl="1">
              <a:buNone/>
            </a:pPr>
            <a:r>
              <a:rPr lang="ar-SA" sz="2800" dirty="0" smtClean="0">
                <a:latin typeface="Traditional Arabic" pitchFamily="18" charset="-78"/>
                <a:cs typeface="Traditional Arabic" pitchFamily="18" charset="-78"/>
              </a:rPr>
              <a:t>سنن أبى داود - (ج 1 / ص 26)</a:t>
            </a:r>
            <a:endParaRPr lang="id-ID" sz="1800" dirty="0" smtClean="0">
              <a:latin typeface="Traditional Arabic" pitchFamily="18" charset="-78"/>
              <a:cs typeface="Traditional Arabic" pitchFamily="18" charset="-78"/>
            </a:endParaRPr>
          </a:p>
          <a:p>
            <a:pPr>
              <a:buNone/>
            </a:pPr>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534400" cy="6169152"/>
          </a:xfrm>
        </p:spPr>
        <p:style>
          <a:lnRef idx="1">
            <a:schemeClr val="accent1"/>
          </a:lnRef>
          <a:fillRef idx="2">
            <a:schemeClr val="accent1"/>
          </a:fillRef>
          <a:effectRef idx="1">
            <a:schemeClr val="accent1"/>
          </a:effectRef>
          <a:fontRef idx="minor">
            <a:schemeClr val="dk1"/>
          </a:fontRef>
        </p:style>
        <p:txBody>
          <a:bodyPr/>
          <a:lstStyle/>
          <a:p>
            <a:pPr lvl="3" algn="ctr">
              <a:buNone/>
            </a:pPr>
            <a:r>
              <a:rPr lang="id-ID" dirty="0" smtClean="0"/>
              <a:t>4. </a:t>
            </a:r>
          </a:p>
          <a:p>
            <a:pPr lvl="3" algn="ctr">
              <a:buNone/>
            </a:pPr>
            <a:r>
              <a:rPr lang="en-US" sz="2800" dirty="0" err="1" smtClean="0"/>
              <a:t>Memperbarui</a:t>
            </a:r>
            <a:r>
              <a:rPr lang="en-US" sz="2800" dirty="0" smtClean="0"/>
              <a:t> </a:t>
            </a:r>
            <a:r>
              <a:rPr lang="en-US" sz="2800" dirty="0" err="1" smtClean="0"/>
              <a:t>wudlu</a:t>
            </a:r>
            <a:r>
              <a:rPr lang="en-US" sz="2800" dirty="0" smtClean="0"/>
              <a:t> </a:t>
            </a:r>
            <a:r>
              <a:rPr lang="en-US" sz="2800" dirty="0" err="1" smtClean="0"/>
              <a:t>setiap</a:t>
            </a:r>
            <a:r>
              <a:rPr lang="en-US" sz="2800" dirty="0" smtClean="0"/>
              <a:t> </a:t>
            </a:r>
            <a:r>
              <a:rPr lang="en-US" sz="2800" dirty="0" err="1" smtClean="0"/>
              <a:t>hendak</a:t>
            </a:r>
            <a:r>
              <a:rPr lang="en-US" sz="2800" dirty="0" smtClean="0"/>
              <a:t> </a:t>
            </a:r>
            <a:r>
              <a:rPr lang="en-US" sz="2800" dirty="0" err="1" smtClean="0"/>
              <a:t>shalat</a:t>
            </a:r>
            <a:endParaRPr lang="id-ID" sz="2800" dirty="0" smtClean="0"/>
          </a:p>
          <a:p>
            <a:pPr lvl="3" algn="ctr">
              <a:buNone/>
            </a:pPr>
            <a:r>
              <a:rPr lang="en-US" sz="2800" dirty="0" smtClean="0"/>
              <a:t> (</a:t>
            </a:r>
            <a:r>
              <a:rPr lang="en-US" sz="2800" dirty="0" err="1" smtClean="0"/>
              <a:t>sekalipun</a:t>
            </a:r>
            <a:r>
              <a:rPr lang="en-US" sz="2800" dirty="0" smtClean="0"/>
              <a:t> </a:t>
            </a:r>
            <a:r>
              <a:rPr lang="en-US" sz="2800" dirty="0" err="1" smtClean="0"/>
              <a:t>dalam</a:t>
            </a:r>
            <a:r>
              <a:rPr lang="en-US" sz="2800" dirty="0" smtClean="0"/>
              <a:t> </a:t>
            </a:r>
            <a:r>
              <a:rPr lang="en-US" sz="2800" dirty="0" err="1" smtClean="0"/>
              <a:t>keadaan</a:t>
            </a:r>
            <a:r>
              <a:rPr lang="en-US" sz="2800" dirty="0" smtClean="0"/>
              <a:t> </a:t>
            </a:r>
            <a:r>
              <a:rPr lang="id-ID" sz="2800" dirty="0" smtClean="0"/>
              <a:t>tidak terkena hadats</a:t>
            </a:r>
            <a:r>
              <a:rPr lang="en-US" sz="2800" dirty="0" smtClean="0"/>
              <a:t>)</a:t>
            </a:r>
            <a:endParaRPr lang="id-ID" sz="2400" dirty="0" smtClean="0"/>
          </a:p>
          <a:p>
            <a:pPr algn="ctr" rtl="1">
              <a:buNone/>
            </a:pPr>
            <a:r>
              <a:rPr lang="ar-SA" sz="3200" b="1" dirty="0" smtClean="0">
                <a:latin typeface="Traditional Arabic" pitchFamily="18" charset="-78"/>
                <a:cs typeface="Traditional Arabic" pitchFamily="18" charset="-78"/>
              </a:rPr>
              <a:t>عَنْ أَبِي هُرَيْرَةَ ، أَنَّ رَسُولَ اللهِ صَلَّى اللَّهُ عَلَيْهِ وَسَلَّمَ قَالَ : لَوْلاَ أَنْ أَشُقَّ عَلَى النَّاسِ لأَمَرْتُهُمْ عِنْدَ كُلِّ صَلاَةٍ بِوُضُوءٍ وَمَعَ الْوُضُوءِ بِالسِّوَاك</a:t>
            </a:r>
            <a:r>
              <a:rPr lang="ar-SA" sz="3200" baseline="30000" dirty="0" smtClean="0">
                <a:latin typeface="Traditional Arabic" pitchFamily="18" charset="-78"/>
                <a:cs typeface="Traditional Arabic" pitchFamily="18" charset="-78"/>
              </a:rPr>
              <a:t> </a:t>
            </a:r>
            <a:endParaRPr lang="id-ID" sz="3200" baseline="30000" dirty="0" smtClean="0">
              <a:latin typeface="Traditional Arabic" pitchFamily="18" charset="-78"/>
              <a:cs typeface="Traditional Arabic" pitchFamily="18" charset="-78"/>
            </a:endParaRPr>
          </a:p>
          <a:p>
            <a:pPr algn="ctr" rtl="1">
              <a:buNone/>
            </a:pPr>
            <a:r>
              <a:rPr lang="ar-SA" sz="3200" dirty="0" smtClean="0">
                <a:latin typeface="Traditional Arabic" pitchFamily="18" charset="-78"/>
                <a:cs typeface="Traditional Arabic" pitchFamily="18" charset="-78"/>
              </a:rPr>
              <a:t>رواه أحمد بإسناد صحيح </a:t>
            </a:r>
            <a:endParaRPr lang="id-ID" sz="2000" dirty="0" smtClean="0">
              <a:latin typeface="Traditional Arabic" pitchFamily="18" charset="-78"/>
              <a:cs typeface="Traditional Arabic" pitchFamily="18" charset="-78"/>
            </a:endParaRPr>
          </a:p>
          <a:p>
            <a:pPr rtl="1">
              <a:buNone/>
            </a:pPr>
            <a:r>
              <a:rPr lang="id-ID" dirty="0" smtClean="0"/>
              <a:t>  </a:t>
            </a:r>
            <a:endParaRPr lang="id-ID" sz="1600" dirty="0" smtClean="0"/>
          </a:p>
          <a:p>
            <a:pPr lvl="3" algn="ctr">
              <a:buNone/>
            </a:pPr>
            <a:r>
              <a:rPr lang="id-ID" dirty="0" smtClean="0"/>
              <a:t>5. </a:t>
            </a:r>
          </a:p>
          <a:p>
            <a:pPr lvl="3" algn="ctr">
              <a:buNone/>
            </a:pPr>
            <a:r>
              <a:rPr lang="en-US" sz="2800" dirty="0" err="1" smtClean="0"/>
              <a:t>Berwudlu</a:t>
            </a:r>
            <a:r>
              <a:rPr lang="en-US" sz="2800" dirty="0" smtClean="0"/>
              <a:t> </a:t>
            </a:r>
            <a:r>
              <a:rPr lang="en-US" sz="2800" dirty="0" err="1" smtClean="0"/>
              <a:t>ketika</a:t>
            </a:r>
            <a:r>
              <a:rPr lang="en-US" sz="2800" dirty="0" smtClean="0"/>
              <a:t> </a:t>
            </a:r>
            <a:r>
              <a:rPr lang="en-US" sz="2800" dirty="0" err="1" smtClean="0"/>
              <a:t>Hendak</a:t>
            </a:r>
            <a:r>
              <a:rPr lang="en-US" sz="2800" dirty="0" smtClean="0"/>
              <a:t> </a:t>
            </a:r>
            <a:r>
              <a:rPr lang="en-US" sz="2800" dirty="0" err="1" smtClean="0"/>
              <a:t>Tidur</a:t>
            </a:r>
            <a:r>
              <a:rPr lang="en-US" sz="2800" dirty="0" smtClean="0"/>
              <a:t>.</a:t>
            </a:r>
            <a:endParaRPr lang="id-ID" sz="2400" dirty="0" smtClean="0"/>
          </a:p>
          <a:p>
            <a:pPr algn="ctr" rtl="1">
              <a:buNone/>
            </a:pPr>
            <a:r>
              <a:rPr lang="ar-SA" sz="3200" b="1" dirty="0" smtClean="0">
                <a:latin typeface="Traditional Arabic" pitchFamily="18" charset="-78"/>
                <a:cs typeface="Traditional Arabic" pitchFamily="18" charset="-78"/>
              </a:rPr>
              <a:t>قَالَ النَّبِيُّ صلى الله عليه وسلم إِذَا أَتَيْتَ مَضْجَعَكَ فَتَوَضَّأْ وُضُوءَكَ لِلصَّلاَةِ</a:t>
            </a:r>
            <a:r>
              <a:rPr lang="en-US" sz="3200" dirty="0" smtClean="0">
                <a:latin typeface="Traditional Arabic" pitchFamily="18" charset="-78"/>
                <a:cs typeface="Traditional Arabic" pitchFamily="18" charset="-78"/>
              </a:rPr>
              <a:t>)</a:t>
            </a:r>
            <a:r>
              <a:rPr lang="ar-SA" sz="3200" dirty="0" smtClean="0">
                <a:latin typeface="Traditional Arabic" pitchFamily="18" charset="-78"/>
                <a:cs typeface="Traditional Arabic" pitchFamily="18" charset="-78"/>
              </a:rPr>
              <a:t>السنن الكبرى للنسائي - (ج 6 / ص 195</a:t>
            </a:r>
            <a:r>
              <a:rPr lang="en-US" dirty="0" smtClean="0"/>
              <a:t>)</a:t>
            </a:r>
            <a:endParaRPr lang="id-ID" sz="1600" dirty="0" smtClean="0"/>
          </a:p>
          <a:p>
            <a:pPr algn="ctr">
              <a:buNone/>
            </a:pPr>
            <a:endParaRPr lang="id-ID"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324600"/>
          </a:xfrm>
        </p:spPr>
        <p:style>
          <a:lnRef idx="1">
            <a:schemeClr val="accent3"/>
          </a:lnRef>
          <a:fillRef idx="2">
            <a:schemeClr val="accent3"/>
          </a:fillRef>
          <a:effectRef idx="1">
            <a:schemeClr val="accent3"/>
          </a:effectRef>
          <a:fontRef idx="minor">
            <a:schemeClr val="dk1"/>
          </a:fontRef>
        </p:style>
        <p:txBody>
          <a:bodyPr>
            <a:normAutofit/>
          </a:bodyPr>
          <a:lstStyle/>
          <a:p>
            <a:pPr lvl="3" algn="ctr">
              <a:buNone/>
            </a:pPr>
            <a:r>
              <a:rPr lang="id-ID" sz="2800" dirty="0" smtClean="0"/>
              <a:t>5. </a:t>
            </a:r>
          </a:p>
          <a:p>
            <a:pPr lvl="3" algn="ctr">
              <a:buNone/>
            </a:pPr>
            <a:r>
              <a:rPr lang="en-US" sz="2800" dirty="0" err="1" smtClean="0"/>
              <a:t>Berwudlu</a:t>
            </a:r>
            <a:r>
              <a:rPr lang="en-US" sz="2800" dirty="0" smtClean="0"/>
              <a:t> </a:t>
            </a:r>
            <a:r>
              <a:rPr lang="en-US" sz="2800" dirty="0" err="1" smtClean="0"/>
              <a:t>bagi</a:t>
            </a:r>
            <a:r>
              <a:rPr lang="en-US" sz="2800" dirty="0" smtClean="0"/>
              <a:t> </a:t>
            </a:r>
            <a:r>
              <a:rPr lang="en-US" sz="2800" dirty="0" err="1" smtClean="0"/>
              <a:t>orang</a:t>
            </a:r>
            <a:r>
              <a:rPr lang="en-US" sz="2800" dirty="0" smtClean="0"/>
              <a:t> </a:t>
            </a:r>
            <a:r>
              <a:rPr lang="en-US" sz="2800" dirty="0" err="1" smtClean="0"/>
              <a:t>junub</a:t>
            </a:r>
            <a:r>
              <a:rPr lang="en-US" sz="2800" dirty="0" smtClean="0"/>
              <a:t> </a:t>
            </a:r>
            <a:r>
              <a:rPr lang="en-US" sz="2800" dirty="0" err="1" smtClean="0"/>
              <a:t>tatkala</a:t>
            </a:r>
            <a:r>
              <a:rPr lang="en-US" sz="2800" dirty="0" smtClean="0"/>
              <a:t> </a:t>
            </a:r>
            <a:r>
              <a:rPr lang="en-US" sz="2800" dirty="0" err="1" smtClean="0"/>
              <a:t>akan</a:t>
            </a:r>
            <a:r>
              <a:rPr lang="en-US" sz="2800" dirty="0" smtClean="0"/>
              <a:t> </a:t>
            </a:r>
            <a:r>
              <a:rPr lang="en-US" sz="2800" dirty="0" err="1" smtClean="0"/>
              <a:t>makan</a:t>
            </a:r>
            <a:r>
              <a:rPr lang="en-US" sz="2800" dirty="0" smtClean="0"/>
              <a:t>, </a:t>
            </a:r>
            <a:r>
              <a:rPr lang="en-US" sz="2800" dirty="0" err="1" smtClean="0"/>
              <a:t>minum</a:t>
            </a:r>
            <a:r>
              <a:rPr lang="en-US" sz="2800" dirty="0" smtClean="0"/>
              <a:t>, </a:t>
            </a:r>
            <a:r>
              <a:rPr lang="id-ID" sz="2800" dirty="0" smtClean="0"/>
              <a:t>atau </a:t>
            </a:r>
            <a:r>
              <a:rPr lang="en-US" sz="2800" dirty="0" err="1" smtClean="0"/>
              <a:t>mengulangi</a:t>
            </a:r>
            <a:r>
              <a:rPr lang="en-US" sz="2800" dirty="0" smtClean="0"/>
              <a:t> </a:t>
            </a:r>
            <a:r>
              <a:rPr lang="en-US" sz="2800" dirty="0" err="1" smtClean="0"/>
              <a:t>bersebadan</a:t>
            </a:r>
            <a:r>
              <a:rPr lang="en-US" sz="2800" dirty="0" smtClean="0"/>
              <a:t> </a:t>
            </a:r>
            <a:endParaRPr lang="id-ID" sz="2400" dirty="0" smtClean="0"/>
          </a:p>
          <a:p>
            <a:pPr algn="ctr" rtl="1"/>
            <a:r>
              <a:rPr lang="ar-SA" sz="2800" b="1" dirty="0" smtClean="0">
                <a:latin typeface="Traditional Arabic" pitchFamily="18" charset="-78"/>
                <a:cs typeface="Traditional Arabic" pitchFamily="18" charset="-78"/>
              </a:rPr>
              <a:t>كَانَ رَسُولُ اللَّهِ -صلى الله عليه وسلم- إِذَا كَانَ جُنُبًا فَأَرَادَ أَنْ يَأْكُلَ أَوْ يَنَامَ تَوَضَّأَ وُضُوءَهُ لِلصَّلاَةِ. </a:t>
            </a:r>
            <a:r>
              <a:rPr lang="id-ID" sz="2800" b="1"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صحيح مسلم </a:t>
            </a:r>
            <a:endParaRPr lang="id-ID" sz="2800" b="1" dirty="0" smtClean="0">
              <a:latin typeface="Traditional Arabic" pitchFamily="18" charset="-78"/>
              <a:cs typeface="Traditional Arabic" pitchFamily="18" charset="-78"/>
            </a:endParaRPr>
          </a:p>
          <a:p>
            <a:pPr algn="ctr" rtl="1"/>
            <a:r>
              <a:rPr lang="ar-SA" sz="2800" b="1" dirty="0" smtClean="0">
                <a:latin typeface="Traditional Arabic" pitchFamily="18" charset="-78"/>
                <a:cs typeface="Traditional Arabic" pitchFamily="18" charset="-78"/>
              </a:rPr>
              <a:t>قَالَ رَسُولُ اللَّهِ -صلى الله عليه وسلم- « إِذَا أَتَى أَحَدُكُمْ أَهْلَهُ ثُمَّ أَرَادَ أَنْ يَعُودَ فَلْيَتَوَضَّأْ</a:t>
            </a:r>
            <a:r>
              <a:rPr lang="id-ID" sz="2800" b="1"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 صحيح مسلم ـ </a:t>
            </a:r>
            <a:endParaRPr lang="id-ID" sz="2800" b="1" dirty="0" smtClean="0">
              <a:latin typeface="Traditional Arabic" pitchFamily="18" charset="-78"/>
              <a:cs typeface="Traditional Arabic" pitchFamily="18" charset="-78"/>
            </a:endParaRPr>
          </a:p>
          <a:p>
            <a:pPr algn="ctr">
              <a:buNone/>
            </a:pPr>
            <a:r>
              <a:rPr lang="id-ID" sz="3200" dirty="0" smtClean="0"/>
              <a:t>6.</a:t>
            </a:r>
          </a:p>
          <a:p>
            <a:pPr algn="ctr">
              <a:buNone/>
            </a:pPr>
            <a:r>
              <a:rPr lang="id-ID" sz="3200" dirty="0" smtClean="0"/>
              <a:t> </a:t>
            </a:r>
            <a:r>
              <a:rPr lang="en-US" sz="3200" dirty="0" err="1" smtClean="0"/>
              <a:t>Ketika</a:t>
            </a:r>
            <a:r>
              <a:rPr lang="en-US" sz="3200" dirty="0" smtClean="0"/>
              <a:t> </a:t>
            </a:r>
            <a:r>
              <a:rPr lang="en-US" sz="3200" dirty="0" err="1" smtClean="0"/>
              <a:t>memulai</a:t>
            </a:r>
            <a:r>
              <a:rPr lang="en-US" sz="3200" dirty="0" smtClean="0"/>
              <a:t> </a:t>
            </a:r>
            <a:r>
              <a:rPr lang="en-US" sz="3200" dirty="0" err="1" smtClean="0"/>
              <a:t>mandi</a:t>
            </a:r>
            <a:r>
              <a:rPr lang="en-US" sz="3200" dirty="0" smtClean="0"/>
              <a:t> </a:t>
            </a:r>
            <a:r>
              <a:rPr lang="en-US" sz="3200" dirty="0" err="1" smtClean="0"/>
              <a:t>junub</a:t>
            </a:r>
            <a:r>
              <a:rPr lang="en-US" sz="3200" dirty="0" smtClean="0"/>
              <a:t>.</a:t>
            </a:r>
            <a:endParaRPr lang="id-ID" sz="2800" dirty="0" smtClean="0"/>
          </a:p>
          <a:p>
            <a:pPr algn="ctr" rtl="1"/>
            <a:r>
              <a:rPr lang="ar-SA" sz="2800" b="1" dirty="0" smtClean="0">
                <a:latin typeface="Traditional Arabic" pitchFamily="18" charset="-78"/>
                <a:cs typeface="Traditional Arabic" pitchFamily="18" charset="-78"/>
              </a:rPr>
              <a:t>كَانَ رَسُولُ اللَّهِ -صلى الله عليه وسلم- إِذَا اغْتَسَلَ مِنَ الْجَنَابَةِ يَبْدَأُ فَيَغْسِلُ يَدَيْهِ ثُمَّ يُفْرِغُ بِيَمِينِهِ عَلَى شِمَالِهِ فَيَغْسِلُ فَرْجَهُ ثُمَّ يَتَوَضَّأُ وُضُوءَهُ لِلصَّلاَةِ ثُمَّ يَأْخُذُ الْمَاءَ فَيُدْخِلُ أَصَابِعَهُ فِى أُصُولِ الشَّعْرِ حَتَّى إِذَا رَأَى أَنْ قَدِ اسْتَبْرَأَ حَفَنَ عَلَى رَأْسِهِ ثَلاَثَ حَفَنَاتٍ ثُمَّ أَفَاضَ عَلَى سَائِرِ جَسَدِهِ ثُمَّ غَسَلَ رِجْلَيْهِ.(متّفق عليه</a:t>
            </a:r>
            <a:r>
              <a:rPr lang="en-US" sz="2800" b="1" dirty="0" smtClean="0">
                <a:latin typeface="Traditional Arabic" pitchFamily="18" charset="-78"/>
                <a:cs typeface="Traditional Arabic" pitchFamily="18" charset="-78"/>
              </a:rPr>
              <a:t>(</a:t>
            </a:r>
            <a:endParaRPr lang="id-ID" sz="2800" b="1" dirty="0" smtClean="0">
              <a:latin typeface="Traditional Arabic" pitchFamily="18" charset="-78"/>
              <a:cs typeface="Traditional Arabic" pitchFamily="18" charset="-78"/>
            </a:endParaRPr>
          </a:p>
          <a:p>
            <a:pPr algn="ctr">
              <a:buNone/>
            </a:pPr>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534400" cy="6169152"/>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ctr" rtl="1">
              <a:buNone/>
            </a:pPr>
            <a:endParaRPr lang="id-ID" sz="1600" dirty="0" smtClean="0"/>
          </a:p>
          <a:p>
            <a:pPr algn="ctr">
              <a:buNone/>
            </a:pPr>
            <a:r>
              <a:rPr lang="id-ID" sz="3200" dirty="0" smtClean="0"/>
              <a:t>7. </a:t>
            </a:r>
          </a:p>
          <a:p>
            <a:pPr algn="ctr">
              <a:buNone/>
            </a:pPr>
            <a:r>
              <a:rPr lang="en-US" sz="3200" dirty="0" err="1" smtClean="0"/>
              <a:t>Sehabis</a:t>
            </a:r>
            <a:r>
              <a:rPr lang="en-US" sz="3200" dirty="0" smtClean="0"/>
              <a:t> </a:t>
            </a:r>
            <a:r>
              <a:rPr lang="en-US" sz="3200" dirty="0" err="1" smtClean="0"/>
              <a:t>makan</a:t>
            </a:r>
            <a:r>
              <a:rPr lang="en-US" sz="3200" dirty="0" smtClean="0"/>
              <a:t> </a:t>
            </a:r>
            <a:r>
              <a:rPr lang="en-US" sz="3200" dirty="0" err="1" smtClean="0"/>
              <a:t>sesuatu</a:t>
            </a:r>
            <a:r>
              <a:rPr lang="en-US" sz="3200" dirty="0" smtClean="0"/>
              <a:t> yang </a:t>
            </a:r>
            <a:r>
              <a:rPr lang="en-US" sz="3200" dirty="0" err="1" smtClean="0"/>
              <a:t>terkena</a:t>
            </a:r>
            <a:r>
              <a:rPr lang="en-US" sz="3200" dirty="0" smtClean="0"/>
              <a:t> </a:t>
            </a:r>
            <a:r>
              <a:rPr lang="en-US" sz="3200" dirty="0" err="1" smtClean="0"/>
              <a:t>api</a:t>
            </a:r>
            <a:r>
              <a:rPr lang="en-US" sz="3200" dirty="0" smtClean="0"/>
              <a:t>.</a:t>
            </a:r>
            <a:endParaRPr lang="id-ID" sz="2800" dirty="0" smtClean="0"/>
          </a:p>
          <a:p>
            <a:pPr algn="ctr" rtl="1">
              <a:buNone/>
            </a:pPr>
            <a:r>
              <a:rPr lang="ar-SA" sz="2800" b="1" dirty="0" smtClean="0">
                <a:latin typeface="Traditional Arabic" pitchFamily="18" charset="-78"/>
                <a:cs typeface="Traditional Arabic" pitchFamily="18" charset="-78"/>
              </a:rPr>
              <a:t>قَالَ رَسُولَ اللَّهِ -صلى الله عليه وسلم- يَقُولُ « تَوَضَّئُوا مِمَّا مَسَّتِ النَّارُ » رواه أحمد ومسلم والنسائي وابن ماجه. </a:t>
            </a:r>
            <a:endParaRPr lang="id-ID" sz="1800" b="1" dirty="0" smtClean="0">
              <a:latin typeface="Traditional Arabic" pitchFamily="18" charset="-78"/>
              <a:cs typeface="Traditional Arabic" pitchFamily="18" charset="-78"/>
            </a:endParaRPr>
          </a:p>
          <a:p>
            <a:pPr algn="ctr" rtl="1">
              <a:buNone/>
            </a:pPr>
            <a:r>
              <a:rPr lang="ar-SA" sz="2800" b="1" dirty="0" smtClean="0">
                <a:latin typeface="Traditional Arabic" pitchFamily="18" charset="-78"/>
                <a:cs typeface="Traditional Arabic" pitchFamily="18" charset="-78"/>
              </a:rPr>
              <a:t>والامر بالوضوء محمول على الندب لحديث عمرو بن أمية الضمري رضي الله عنه قال: </a:t>
            </a:r>
            <a:endParaRPr lang="id-ID" sz="1800" b="1" dirty="0" smtClean="0">
              <a:latin typeface="Traditional Arabic" pitchFamily="18" charset="-78"/>
              <a:cs typeface="Traditional Arabic" pitchFamily="18" charset="-78"/>
            </a:endParaRPr>
          </a:p>
          <a:p>
            <a:pPr algn="ctr" rtl="1">
              <a:buNone/>
            </a:pPr>
            <a:r>
              <a:rPr lang="ar-SA" sz="2800" b="1" dirty="0" smtClean="0">
                <a:latin typeface="Traditional Arabic" pitchFamily="18" charset="-78"/>
                <a:cs typeface="Traditional Arabic" pitchFamily="18" charset="-78"/>
              </a:rPr>
              <a:t>عَنْ جَعْفَرِ بْنِ عَمْرِو بْنِ أُمَيَّةَ الضَّمْرِىِّ عَنْ أَبِيهِ قَالَ رَأَيْتُ رَسُولَ اللَّهِ -صلى الله عليه وسلم- يَحْتَزُّ مِنْ كَتِفِ شَاةٍ فَأَكَلَ مِنْهَا فَدُعِىَ إِلَى الصَّلاَةِ فَقَامَ وَطَرَحَ السِّكِّينَ وَصَلَّى وَلَمْ يَتَوَضَّأْ متفق عليه،</a:t>
            </a:r>
            <a:r>
              <a:rPr lang="ar-SA" sz="2000" b="1" dirty="0" smtClean="0">
                <a:latin typeface="Traditional Arabic" pitchFamily="18" charset="-78"/>
                <a:cs typeface="Traditional Arabic" pitchFamily="18" charset="-78"/>
              </a:rPr>
              <a:t>  </a:t>
            </a:r>
            <a:endParaRPr lang="id-ID" sz="1800" b="1" dirty="0" smtClean="0">
              <a:latin typeface="Traditional Arabic" pitchFamily="18" charset="-78"/>
              <a:cs typeface="Traditional Arabic" pitchFamily="18" charset="-78"/>
            </a:endParaRPr>
          </a:p>
          <a:p>
            <a:pPr algn="ctr">
              <a:buNone/>
            </a:pPr>
            <a:r>
              <a:rPr lang="id-ID" sz="3200" dirty="0" smtClean="0"/>
              <a:t>8.</a:t>
            </a:r>
          </a:p>
          <a:p>
            <a:pPr algn="ctr">
              <a:buNone/>
            </a:pPr>
            <a:r>
              <a:rPr lang="id-ID" sz="3200" dirty="0" smtClean="0"/>
              <a:t> Sehabis </a:t>
            </a:r>
            <a:r>
              <a:rPr lang="en-US" sz="3200" dirty="0" err="1" smtClean="0"/>
              <a:t>memandikan</a:t>
            </a:r>
            <a:r>
              <a:rPr lang="en-US" sz="3200" dirty="0" smtClean="0"/>
              <a:t> </a:t>
            </a:r>
            <a:r>
              <a:rPr lang="en-US" sz="3200" dirty="0" err="1" smtClean="0"/>
              <a:t>atau</a:t>
            </a:r>
            <a:r>
              <a:rPr lang="en-US" sz="3200" dirty="0" smtClean="0"/>
              <a:t> </a:t>
            </a:r>
            <a:r>
              <a:rPr lang="id-ID" sz="3200" dirty="0" smtClean="0"/>
              <a:t>mengusung mayat</a:t>
            </a:r>
          </a:p>
          <a:p>
            <a:pPr algn="ctr" rtl="1">
              <a:buNone/>
            </a:pPr>
            <a:r>
              <a:rPr lang="ar-SA" sz="3200" b="1" dirty="0" smtClean="0">
                <a:latin typeface="Traditional Arabic" pitchFamily="18" charset="-78"/>
                <a:cs typeface="Traditional Arabic" pitchFamily="18" charset="-78"/>
              </a:rPr>
              <a:t>أَنَّ رَسُولَ اللَّهِ -صلى الله عليه وسلم- قَالَ :« مَنْ غَسَّلَ مَيِّتًا فَلْيَغْتَسِلْ ، وَمَنْ حَمَلَهُ فَلْيَتَوَضَّأْ</a:t>
            </a:r>
            <a:r>
              <a:rPr lang="id-ID" sz="3200" b="1"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رواه أحمد وأبو داود والترمذى وحسنه. ص 42 ـ</a:t>
            </a:r>
            <a:endParaRPr lang="id-ID" sz="3200"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534400" cy="6245352"/>
          </a:xfrm>
        </p:spPr>
        <p:style>
          <a:lnRef idx="1">
            <a:schemeClr val="accent1"/>
          </a:lnRef>
          <a:fillRef idx="2">
            <a:schemeClr val="accent1"/>
          </a:fillRef>
          <a:effectRef idx="1">
            <a:schemeClr val="accent1"/>
          </a:effectRef>
          <a:fontRef idx="minor">
            <a:schemeClr val="dk1"/>
          </a:fontRef>
        </p:style>
        <p:txBody>
          <a:bodyPr>
            <a:normAutofit/>
          </a:bodyPr>
          <a:lstStyle/>
          <a:p>
            <a:pPr lvl="0" algn="ctr">
              <a:buNone/>
            </a:pPr>
            <a:r>
              <a:rPr lang="id-ID" dirty="0" smtClean="0"/>
              <a:t>2. </a:t>
            </a:r>
          </a:p>
          <a:p>
            <a:pPr lvl="0" algn="ctr">
              <a:buNone/>
            </a:pPr>
            <a:r>
              <a:rPr lang="en-US" sz="3200" dirty="0" err="1" smtClean="0"/>
              <a:t>Melafadzkan</a:t>
            </a:r>
            <a:r>
              <a:rPr lang="en-US" sz="3200" dirty="0" smtClean="0"/>
              <a:t> </a:t>
            </a:r>
            <a:r>
              <a:rPr lang="en-US" sz="3200" dirty="0" err="1" smtClean="0"/>
              <a:t>niat</a:t>
            </a:r>
            <a:r>
              <a:rPr lang="en-US" sz="3200" dirty="0" smtClean="0"/>
              <a:t> </a:t>
            </a:r>
            <a:r>
              <a:rPr lang="en-US" sz="3200" dirty="0" err="1" smtClean="0"/>
              <a:t>wudlu</a:t>
            </a:r>
            <a:r>
              <a:rPr lang="en-US" sz="3200" dirty="0" smtClean="0"/>
              <a:t>’ </a:t>
            </a:r>
            <a:r>
              <a:rPr lang="en-US" sz="3200" dirty="0" err="1" smtClean="0"/>
              <a:t>dan</a:t>
            </a:r>
            <a:r>
              <a:rPr lang="en-US" sz="3200" dirty="0" smtClean="0"/>
              <a:t> </a:t>
            </a:r>
            <a:r>
              <a:rPr lang="en-US" sz="3200" dirty="0" err="1" smtClean="0"/>
              <a:t>membaca</a:t>
            </a:r>
            <a:r>
              <a:rPr lang="en-US" sz="3200" dirty="0" smtClean="0"/>
              <a:t> </a:t>
            </a:r>
            <a:r>
              <a:rPr lang="en-US" sz="3200" dirty="0" err="1" smtClean="0"/>
              <a:t>do’a-do’a</a:t>
            </a:r>
            <a:r>
              <a:rPr lang="en-US" sz="3200" dirty="0" smtClean="0"/>
              <a:t> </a:t>
            </a:r>
            <a:r>
              <a:rPr lang="en-US" sz="3200" dirty="0" err="1" smtClean="0"/>
              <a:t>di</a:t>
            </a:r>
            <a:r>
              <a:rPr lang="en-US" sz="3200" dirty="0" smtClean="0"/>
              <a:t> </a:t>
            </a:r>
            <a:r>
              <a:rPr lang="en-US" sz="3200" dirty="0" err="1" smtClean="0"/>
              <a:t>tengah-tengah</a:t>
            </a:r>
            <a:r>
              <a:rPr lang="en-US" sz="3200" dirty="0" smtClean="0"/>
              <a:t> </a:t>
            </a:r>
            <a:r>
              <a:rPr lang="en-US" sz="3200" dirty="0" err="1" smtClean="0"/>
              <a:t>wudlu</a:t>
            </a:r>
            <a:endParaRPr lang="id-ID" sz="3200" dirty="0" smtClean="0"/>
          </a:p>
          <a:p>
            <a:pPr lvl="3" algn="ctr">
              <a:buNone/>
            </a:pPr>
            <a:endParaRPr lang="id-ID" sz="2800" dirty="0" smtClean="0"/>
          </a:p>
          <a:p>
            <a:pPr marL="1463040" lvl="3" indent="-457200" algn="ctr">
              <a:buNone/>
            </a:pPr>
            <a:r>
              <a:rPr lang="id-ID" sz="2400" dirty="0" smtClean="0"/>
              <a:t>1). Melafadzkan niat dengan lafadz </a:t>
            </a:r>
            <a:r>
              <a:rPr lang="id-ID" sz="2400" i="1" dirty="0" smtClean="0"/>
              <a:t>“ nawaitul wudlu’  dst</a:t>
            </a:r>
            <a:r>
              <a:rPr lang="id-ID" sz="2400" dirty="0" smtClean="0"/>
              <a:t>”  tidak ada tuntunannya dan para sahabatpun tidak ada yang mengucapkannya, </a:t>
            </a:r>
          </a:p>
          <a:p>
            <a:pPr lvl="3" algn="just"/>
            <a:endParaRPr lang="id-ID" sz="2000" dirty="0" smtClean="0"/>
          </a:p>
          <a:p>
            <a:pPr lvl="3" algn="ctr">
              <a:buNone/>
            </a:pPr>
            <a:r>
              <a:rPr lang="id-ID" sz="2400" dirty="0" smtClean="0"/>
              <a:t>2). Hadis-Hadis tentang adanya doa pada masing-masing anggota   wudhu sebagaimana dikatakan oleh Ibnu Shalah, semuanya dha’if bahkan menurut  Imam An-Nawawi   riwayat tersebut tidak ada asalnya. Sementara Yusuf Qardlawi memandangnya sebagai perkara bid’ah.  </a:t>
            </a:r>
            <a:endParaRPr lang="id-ID" sz="2000" dirty="0" smtClean="0"/>
          </a:p>
          <a:p>
            <a:pPr algn="ctr">
              <a:buNone/>
            </a:pPr>
            <a:endParaRPr lang="id-ID"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458200" cy="6169152"/>
          </a:xfrm>
        </p:spPr>
        <p:style>
          <a:lnRef idx="1">
            <a:schemeClr val="accent1"/>
          </a:lnRef>
          <a:fillRef idx="2">
            <a:schemeClr val="accent1"/>
          </a:fillRef>
          <a:effectRef idx="1">
            <a:schemeClr val="accent1"/>
          </a:effectRef>
          <a:fontRef idx="minor">
            <a:schemeClr val="dk1"/>
          </a:fontRef>
        </p:style>
        <p:txBody>
          <a:bodyPr/>
          <a:lstStyle/>
          <a:p>
            <a:pPr lvl="0" algn="ctr">
              <a:buNone/>
            </a:pPr>
            <a:r>
              <a:rPr lang="id-ID" dirty="0" smtClean="0"/>
              <a:t>3.</a:t>
            </a:r>
          </a:p>
          <a:p>
            <a:pPr lvl="0" algn="ctr">
              <a:buNone/>
            </a:pPr>
            <a:r>
              <a:rPr lang="id-ID" dirty="0" smtClean="0"/>
              <a:t>Menggosok gisi bisa dilakukan</a:t>
            </a:r>
            <a:r>
              <a:rPr lang="en-US" dirty="0" smtClean="0"/>
              <a:t>: </a:t>
            </a:r>
            <a:r>
              <a:rPr lang="id-ID" dirty="0" smtClean="0"/>
              <a:t>sebelum wudlu’ atau di tengah-tengah wudlu’</a:t>
            </a:r>
          </a:p>
          <a:p>
            <a:pPr lvl="0" algn="ctr" rtl="1">
              <a:buNone/>
            </a:pPr>
            <a:r>
              <a:rPr lang="ar-SA" dirty="0" smtClean="0"/>
              <a:t>ثُمَّ اسْتَيْقَظَ فَتَلاَ الآيَاتِ ثُمَّ تَسَوَّكَ ثُمَّ تَوَضَّأ مسند أحمد - (ج 49 / ص 328</a:t>
            </a:r>
            <a:r>
              <a:rPr lang="id-ID" dirty="0" smtClean="0"/>
              <a:t>)</a:t>
            </a:r>
          </a:p>
          <a:p>
            <a:pPr algn="ctr" rtl="1">
              <a:buNone/>
            </a:pPr>
            <a:r>
              <a:rPr lang="id-ID" dirty="0" smtClean="0"/>
              <a:t> </a:t>
            </a:r>
          </a:p>
          <a:p>
            <a:pPr lvl="0" algn="ctr" rtl="1">
              <a:buNone/>
            </a:pPr>
            <a:r>
              <a:rPr lang="ar-SA" dirty="0" smtClean="0"/>
              <a:t>ائْتِنِى بِكُوزٍ مِنْ مَاءٍ. فَغَسَلَ كَفَّيْهِ وَوَجْهَهُ ثَلاَثاً وَتَمَضْمَضَ ثَلاَثاً فَأَدْخَلَ بَعْضَ أَصَابِعِهِ فِى فِيهِ وَاسْتَنْشَقَ ثَلاَثاً وَغَسَلَ ذِرَاعَيْهِ ثَلاَثاً وَمَسَحَ رَأْسَهُ وَاحِدَةً مسند أحمد - (ج 3 / ص 378)</a:t>
            </a:r>
            <a:endParaRPr lang="id-ID" dirty="0" smtClean="0"/>
          </a:p>
          <a:p>
            <a:pPr lvl="0" algn="ctr">
              <a:buNone/>
            </a:pPr>
            <a:r>
              <a:rPr lang="id-ID" dirty="0" smtClean="0"/>
              <a:t>4. </a:t>
            </a:r>
          </a:p>
          <a:p>
            <a:pPr lvl="0" algn="ctr">
              <a:buNone/>
            </a:pPr>
            <a:r>
              <a:rPr lang="en-US" dirty="0" err="1" smtClean="0"/>
              <a:t>Memisahkan</a:t>
            </a:r>
            <a:r>
              <a:rPr lang="en-US" dirty="0" smtClean="0"/>
              <a:t> </a:t>
            </a:r>
            <a:r>
              <a:rPr lang="en-US" dirty="0" err="1" smtClean="0"/>
              <a:t>antara</a:t>
            </a:r>
            <a:r>
              <a:rPr lang="en-US" dirty="0" smtClean="0"/>
              <a:t> </a:t>
            </a:r>
            <a:r>
              <a:rPr lang="en-US" dirty="0" err="1" smtClean="0"/>
              <a:t>berkumur-kumur</a:t>
            </a:r>
            <a:r>
              <a:rPr lang="en-US" dirty="0" smtClean="0"/>
              <a:t> </a:t>
            </a:r>
            <a:r>
              <a:rPr lang="en-US" dirty="0" err="1" smtClean="0"/>
              <a:t>dan</a:t>
            </a:r>
            <a:r>
              <a:rPr lang="en-US" dirty="0" smtClean="0"/>
              <a:t> </a:t>
            </a:r>
            <a:r>
              <a:rPr lang="en-US" dirty="0" err="1" smtClean="0"/>
              <a:t>memasukkan</a:t>
            </a:r>
            <a:r>
              <a:rPr lang="en-US" dirty="0" smtClean="0"/>
              <a:t> air </a:t>
            </a:r>
            <a:r>
              <a:rPr lang="en-US" dirty="0" err="1" smtClean="0"/>
              <a:t>ke</a:t>
            </a:r>
            <a:r>
              <a:rPr lang="en-US" dirty="0" smtClean="0"/>
              <a:t> </a:t>
            </a:r>
            <a:r>
              <a:rPr lang="en-US" dirty="0" err="1" smtClean="0"/>
              <a:t>dalam</a:t>
            </a:r>
            <a:r>
              <a:rPr lang="en-US" dirty="0" smtClean="0"/>
              <a:t> </a:t>
            </a:r>
            <a:r>
              <a:rPr lang="en-US" dirty="0" err="1" smtClean="0"/>
              <a:t>hidung</a:t>
            </a:r>
            <a:r>
              <a:rPr lang="en-US" dirty="0" smtClean="0"/>
              <a:t>.</a:t>
            </a:r>
            <a:endParaRPr lang="id-ID" dirty="0" smtClean="0"/>
          </a:p>
          <a:p>
            <a:pPr algn="ctr">
              <a:buNone/>
            </a:pPr>
            <a:r>
              <a:rPr lang="ar-SA" dirty="0" smtClean="0"/>
              <a:t>أَنّ رَسُولَ اللَّهِ صَلَّى اللَّهُ عَلَيْهِ وَسَلَّمَ"تَوَضَّأَ فَمَضْمَضَ ثَلاثًا، وَاسْتَنْشَقَ ثَلاثًا، يَأْخُذُ لِكُلِّ وَاحِدَةٍ مَاءً جَدِيدًا، المعجم الكبير للطبراني - (ج 14 / ص 58</a:t>
            </a:r>
            <a:r>
              <a:rPr lang="en-US" dirty="0" smtClean="0"/>
              <a:t>)</a:t>
            </a:r>
            <a:endParaRPr lang="id-ID" dirty="0" smtClean="0"/>
          </a:p>
          <a:p>
            <a:pPr algn="ctr">
              <a:buNone/>
            </a:pPr>
            <a:endParaRPr lang="id-ID"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610600" cy="624535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lvl="0" algn="ctr">
              <a:buNone/>
            </a:pPr>
            <a:r>
              <a:rPr lang="id-ID" dirty="0" smtClean="0"/>
              <a:t>5. </a:t>
            </a:r>
          </a:p>
          <a:p>
            <a:pPr lvl="0" algn="ctr">
              <a:buNone/>
            </a:pPr>
            <a:r>
              <a:rPr lang="en-US" sz="3600" dirty="0" smtClean="0"/>
              <a:t>Batas </a:t>
            </a:r>
            <a:r>
              <a:rPr lang="en-US" sz="3600" dirty="0" err="1" smtClean="0"/>
              <a:t>jumlah</a:t>
            </a:r>
            <a:r>
              <a:rPr lang="en-US" sz="3600" dirty="0" smtClean="0"/>
              <a:t> </a:t>
            </a:r>
            <a:r>
              <a:rPr lang="en-US" sz="3600" dirty="0" err="1" smtClean="0"/>
              <a:t>membasuh</a:t>
            </a:r>
            <a:r>
              <a:rPr lang="en-US" sz="3600" dirty="0" smtClean="0"/>
              <a:t> </a:t>
            </a:r>
            <a:r>
              <a:rPr lang="en-US" sz="3600" dirty="0" err="1" smtClean="0"/>
              <a:t>anggota</a:t>
            </a:r>
            <a:r>
              <a:rPr lang="en-US" sz="3600" dirty="0" smtClean="0"/>
              <a:t> </a:t>
            </a:r>
            <a:r>
              <a:rPr lang="en-US" sz="3600" dirty="0" err="1" smtClean="0"/>
              <a:t>badan</a:t>
            </a:r>
            <a:r>
              <a:rPr lang="en-US" dirty="0" smtClean="0"/>
              <a:t>.</a:t>
            </a:r>
            <a:endParaRPr lang="id-ID" dirty="0" smtClean="0"/>
          </a:p>
          <a:p>
            <a:pPr>
              <a:buNone/>
            </a:pPr>
            <a:r>
              <a:rPr lang="en-US" dirty="0" smtClean="0"/>
              <a:t>Minimal </a:t>
            </a:r>
            <a:r>
              <a:rPr lang="en-US" dirty="0" err="1" smtClean="0"/>
              <a:t>satu</a:t>
            </a:r>
            <a:r>
              <a:rPr lang="en-US" dirty="0" smtClean="0"/>
              <a:t> kali </a:t>
            </a:r>
            <a:r>
              <a:rPr lang="en-US" dirty="0" err="1" smtClean="0"/>
              <a:t>dan</a:t>
            </a:r>
            <a:r>
              <a:rPr lang="en-US" dirty="0" smtClean="0"/>
              <a:t> </a:t>
            </a:r>
            <a:r>
              <a:rPr lang="en-US" dirty="0" err="1" smtClean="0"/>
              <a:t>maksimal</a:t>
            </a:r>
            <a:r>
              <a:rPr lang="en-US" dirty="0" smtClean="0"/>
              <a:t> 3 kali, </a:t>
            </a:r>
            <a:r>
              <a:rPr lang="en-US" dirty="0" err="1" smtClean="0"/>
              <a:t>kecuali</a:t>
            </a:r>
            <a:r>
              <a:rPr lang="en-US" dirty="0" smtClean="0"/>
              <a:t> </a:t>
            </a:r>
            <a:r>
              <a:rPr lang="en-US" dirty="0" err="1" smtClean="0"/>
              <a:t>mengusap</a:t>
            </a:r>
            <a:r>
              <a:rPr lang="en-US" dirty="0" smtClean="0"/>
              <a:t> </a:t>
            </a:r>
            <a:r>
              <a:rPr lang="en-US" dirty="0" err="1" smtClean="0"/>
              <a:t>kepala</a:t>
            </a:r>
            <a:r>
              <a:rPr lang="en-US" dirty="0" smtClean="0"/>
              <a:t>, </a:t>
            </a:r>
            <a:r>
              <a:rPr lang="en-US" dirty="0" err="1" smtClean="0"/>
              <a:t>menurut</a:t>
            </a:r>
            <a:r>
              <a:rPr lang="en-US" dirty="0" smtClean="0"/>
              <a:t> </a:t>
            </a:r>
            <a:r>
              <a:rPr lang="en-US" dirty="0" err="1" smtClean="0"/>
              <a:t>pendapat</a:t>
            </a:r>
            <a:r>
              <a:rPr lang="en-US" dirty="0" smtClean="0"/>
              <a:t> yang </a:t>
            </a:r>
            <a:r>
              <a:rPr lang="en-US" dirty="0" err="1" smtClean="0"/>
              <a:t>terkuat</a:t>
            </a:r>
            <a:r>
              <a:rPr lang="en-US" dirty="0" smtClean="0"/>
              <a:t>, </a:t>
            </a:r>
            <a:r>
              <a:rPr lang="en-US" dirty="0" err="1" smtClean="0"/>
              <a:t>cukup</a:t>
            </a:r>
            <a:r>
              <a:rPr lang="en-US" dirty="0" smtClean="0"/>
              <a:t> </a:t>
            </a:r>
            <a:r>
              <a:rPr lang="en-US" dirty="0" err="1" smtClean="0"/>
              <a:t>satu</a:t>
            </a:r>
            <a:r>
              <a:rPr lang="en-US" dirty="0" smtClean="0"/>
              <a:t> kali</a:t>
            </a:r>
            <a:endParaRPr lang="id-ID" dirty="0" smtClean="0"/>
          </a:p>
          <a:p>
            <a:pPr>
              <a:buNone/>
            </a:pPr>
            <a:r>
              <a:rPr lang="en-US" dirty="0" smtClean="0"/>
              <a:t>.</a:t>
            </a:r>
            <a:endParaRPr lang="id-ID" dirty="0" smtClean="0"/>
          </a:p>
          <a:p>
            <a:pPr lvl="0" algn="ctr" rtl="1">
              <a:buNone/>
            </a:pPr>
            <a:r>
              <a:rPr lang="ar-SA" dirty="0" smtClean="0"/>
              <a:t>عَنِ ابْنِ عَبَّاسٍ أَنَّ رَسُولَ اللَّهِ -صلى الله عليه وسلم- تَوَضَّأَ مَرَّةً مَرَّةً</a:t>
            </a:r>
            <a:r>
              <a:rPr lang="en-US" dirty="0" smtClean="0"/>
              <a:t> ) </a:t>
            </a:r>
            <a:r>
              <a:rPr lang="ar-SA" dirty="0" smtClean="0"/>
              <a:t>مسند أحمد بن حنبل - (ج 1 / ص 233) </a:t>
            </a:r>
            <a:r>
              <a:rPr lang="en-US" dirty="0" smtClean="0"/>
              <a:t>.</a:t>
            </a:r>
            <a:r>
              <a:rPr lang="ar-SA" dirty="0" smtClean="0"/>
              <a:t>تعليق شعيب الأرنؤوط : إسناده صحيح على شرط الشيخين</a:t>
            </a:r>
            <a:endParaRPr lang="id-ID" dirty="0" smtClean="0"/>
          </a:p>
          <a:p>
            <a:pPr lvl="0" algn="ctr" rtl="1">
              <a:buNone/>
            </a:pPr>
            <a:endParaRPr lang="id-ID" dirty="0" smtClean="0"/>
          </a:p>
          <a:p>
            <a:pPr lvl="0" algn="ctr" rtl="1">
              <a:buNone/>
            </a:pPr>
            <a:r>
              <a:rPr lang="ar-SA" dirty="0" smtClean="0"/>
              <a:t>أَنَّ النَّبِىَّ - صلى الله عليه وسلم - تَوَضَّأَ مَرَّتَيْنِ مَرَّتَيْنِ </a:t>
            </a:r>
            <a:r>
              <a:rPr lang="en-US" dirty="0" smtClean="0"/>
              <a:t>)</a:t>
            </a:r>
            <a:r>
              <a:rPr lang="ar-SA" dirty="0" smtClean="0"/>
              <a:t>صحيح البخارى - (ج 1 / ص 289)</a:t>
            </a:r>
            <a:endParaRPr lang="id-ID" dirty="0" smtClean="0"/>
          </a:p>
          <a:p>
            <a:pPr lvl="0" algn="ctr" rtl="1">
              <a:buNone/>
            </a:pPr>
            <a:endParaRPr lang="id-ID" dirty="0" smtClean="0"/>
          </a:p>
          <a:p>
            <a:pPr algn="ctr">
              <a:buNone/>
            </a:pPr>
            <a:r>
              <a:rPr lang="ar-SA" dirty="0" smtClean="0"/>
              <a:t>جَاءَ أَعْرَابِيٌّ إِلَى النَّبِيِّ صَلَّى اللَّهُ عَلَيْهِ وَسَلَّمَ يَسْأَلُهُ عَنْ الْوُضُوءِ فَأَرَاهُ الْوُضُوءَ ثَلَاثًا ثَلَاثًا ثُمَّ قَالَ هَكَذَا الْوُضُوءُ فَمَنْ زَادَ عَلَى هَذَا فَقَدْ أَسَاءَ وَتَعَدَّى وَظَلَم </a:t>
            </a:r>
            <a:r>
              <a:rPr lang="en-US" dirty="0" smtClean="0"/>
              <a:t>)</a:t>
            </a:r>
            <a:r>
              <a:rPr lang="ar-SA" dirty="0" smtClean="0"/>
              <a:t>سنن النسائي - (ج 1 / ص 95</a:t>
            </a:r>
            <a:endParaRPr lang="id-ID"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0"/>
            <a:ext cx="8839200" cy="68580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lvl="0" algn="ctr">
              <a:buNone/>
            </a:pPr>
            <a:r>
              <a:rPr lang="id-ID" dirty="0" smtClean="0"/>
              <a:t>6. </a:t>
            </a:r>
          </a:p>
          <a:p>
            <a:pPr lvl="0" algn="ctr">
              <a:buNone/>
            </a:pPr>
            <a:r>
              <a:rPr lang="id-ID" sz="3800" dirty="0" smtClean="0"/>
              <a:t>Tata cara mengusap kepala:</a:t>
            </a:r>
          </a:p>
          <a:p>
            <a:pPr marL="457200" lvl="0" indent="-457200" algn="ctr">
              <a:buFont typeface="+mj-lt"/>
              <a:buAutoNum type="arabicParenR"/>
            </a:pPr>
            <a:r>
              <a:rPr lang="en-US" dirty="0" err="1" smtClean="0"/>
              <a:t>Mengusap</a:t>
            </a:r>
            <a:r>
              <a:rPr lang="en-US" dirty="0" smtClean="0"/>
              <a:t> </a:t>
            </a:r>
            <a:r>
              <a:rPr lang="en-US" dirty="0" err="1" smtClean="0"/>
              <a:t>kepala</a:t>
            </a:r>
            <a:r>
              <a:rPr lang="en-US" dirty="0" smtClean="0"/>
              <a:t> </a:t>
            </a:r>
            <a:r>
              <a:rPr lang="en-US" dirty="0" err="1" smtClean="0"/>
              <a:t>seluruhnya</a:t>
            </a:r>
            <a:r>
              <a:rPr lang="id-ID" dirty="0" smtClean="0"/>
              <a:t>, bilamana kepala tanpa ada penutupnya</a:t>
            </a:r>
          </a:p>
          <a:p>
            <a:pPr marL="457200" lvl="0" indent="-457200" algn="ctr">
              <a:buFont typeface="+mj-lt"/>
              <a:buAutoNum type="arabicParenR"/>
            </a:pPr>
            <a:r>
              <a:rPr lang="en-US" dirty="0" err="1" smtClean="0"/>
              <a:t>Mengusap</a:t>
            </a:r>
            <a:r>
              <a:rPr lang="en-US" dirty="0" smtClean="0"/>
              <a:t> </a:t>
            </a:r>
            <a:r>
              <a:rPr lang="en-US" dirty="0" err="1" smtClean="0"/>
              <a:t>surban</a:t>
            </a:r>
            <a:r>
              <a:rPr lang="en-US" dirty="0" smtClean="0"/>
              <a:t> </a:t>
            </a:r>
            <a:r>
              <a:rPr lang="en-US" dirty="0" err="1" smtClean="0"/>
              <a:t>dan</a:t>
            </a:r>
            <a:r>
              <a:rPr lang="en-US" dirty="0" smtClean="0"/>
              <a:t> </a:t>
            </a:r>
            <a:r>
              <a:rPr lang="en-US" dirty="0" err="1" smtClean="0"/>
              <a:t>ubun-ubun</a:t>
            </a:r>
            <a:r>
              <a:rPr lang="id-ID" dirty="0" smtClean="0"/>
              <a:t>, bilamana di atas kepala terdapat surban.</a:t>
            </a:r>
          </a:p>
          <a:p>
            <a:pPr marL="457200" indent="-457200" algn="ctr" rtl="1">
              <a:buFont typeface="+mj-lt"/>
              <a:buAutoNum type="arabicParenR"/>
            </a:pPr>
            <a:r>
              <a:rPr lang="ar-SA" dirty="0" smtClean="0"/>
              <a:t>سعَنِ الْمُغِيرَةِ أَنَّ رَسُولَ اللَّهِ -صلى الله عليه وسلم- كَانَ يَمْسَحُ عَلَى الْخُفَّيْنِ وَعَلَى نَاصِيَتِهِ وَعَلَى عِمَامَتِهِ نن أبي داود ـ محقق وبتعليق الألباني - (1 / 58</a:t>
            </a:r>
            <a:r>
              <a:rPr lang="id-ID" dirty="0" smtClean="0"/>
              <a:t>)</a:t>
            </a:r>
          </a:p>
          <a:p>
            <a:pPr marL="457200" lvl="0" indent="-457200" algn="ctr">
              <a:buFont typeface="+mj-lt"/>
              <a:buAutoNum type="arabicParenR"/>
            </a:pPr>
            <a:r>
              <a:rPr lang="en-US" dirty="0" err="1" smtClean="0"/>
              <a:t>Mengusap</a:t>
            </a:r>
            <a:r>
              <a:rPr lang="en-US" dirty="0" smtClean="0"/>
              <a:t> </a:t>
            </a:r>
            <a:r>
              <a:rPr lang="en-US" dirty="0" err="1" smtClean="0"/>
              <a:t>penutup</a:t>
            </a:r>
            <a:r>
              <a:rPr lang="en-US" dirty="0" smtClean="0"/>
              <a:t> </a:t>
            </a:r>
            <a:r>
              <a:rPr lang="en-US" dirty="0" err="1" smtClean="0"/>
              <a:t>kepala</a:t>
            </a:r>
            <a:r>
              <a:rPr lang="id-ID" dirty="0" smtClean="0"/>
              <a:t>, bilamana di atas kepala terdapat penutup. </a:t>
            </a:r>
          </a:p>
          <a:p>
            <a:pPr algn="ctr" rtl="1">
              <a:buNone/>
            </a:pPr>
            <a:r>
              <a:rPr lang="ar-SA" dirty="0" smtClean="0"/>
              <a:t>عَنْ بِلاَلٍ ، أَنَّ رَسُولَ اللهِ صَلَّى اللَّهُ عَلَيْهِ وَسَلَّمَ قَالَ : امْسَحُوا عَلَى الْخُفَّيْنِ وَالْخِمَارِ.) رواه أحمد. تعليق شعيب الأرنؤوط : حديث صحيح (الخمار) الثوب الذي يوضع على الرأس كالعمامة وغيرها. </a:t>
            </a:r>
            <a:endParaRPr lang="id-ID" dirty="0" smtClean="0"/>
          </a:p>
          <a:p>
            <a:pPr algn="ctr">
              <a:buNone/>
            </a:pPr>
            <a:r>
              <a:rPr lang="id-ID" b="1" i="1" dirty="0" smtClean="0">
                <a:solidFill>
                  <a:srgbClr val="FF0000"/>
                </a:solidFill>
              </a:rPr>
              <a:t>   </a:t>
            </a:r>
            <a:r>
              <a:rPr lang="id-ID" i="1" dirty="0" smtClean="0">
                <a:solidFill>
                  <a:srgbClr val="FF0000"/>
                </a:solidFill>
              </a:rPr>
              <a:t>Catatan:</a:t>
            </a:r>
            <a:endParaRPr lang="id-ID" dirty="0" smtClean="0">
              <a:solidFill>
                <a:srgbClr val="FF0000"/>
              </a:solidFill>
            </a:endParaRPr>
          </a:p>
          <a:p>
            <a:pPr algn="ctr">
              <a:buNone/>
            </a:pPr>
            <a:r>
              <a:rPr lang="id-ID" dirty="0" smtClean="0">
                <a:solidFill>
                  <a:srgbClr val="FF0000"/>
                </a:solidFill>
              </a:rPr>
              <a:t>	Adapun mengusap  kepala, sebagiannya,  padahal  kepala tidak ada penutupnya, di dasarkan kepada pemahaman makna huruf “ba’” yang terdapat pada kalimat </a:t>
            </a:r>
            <a:r>
              <a:rPr lang="id-ID" i="1" dirty="0" smtClean="0">
                <a:solidFill>
                  <a:srgbClr val="FF0000"/>
                </a:solidFill>
              </a:rPr>
              <a:t>“famsahu biru’usikum”</a:t>
            </a:r>
            <a:r>
              <a:rPr lang="id-ID" dirty="0" smtClean="0">
                <a:solidFill>
                  <a:srgbClr val="FF0000"/>
                </a:solidFill>
              </a:rPr>
              <a:t> yang berarti sebagian kepalamu. Tetapi makna ini tidak seiring dengan praktek wudlu’ yang pernah diajarkan oleh Rasulullah saw.</a:t>
            </a:r>
          </a:p>
          <a:p>
            <a:pPr algn="ctr">
              <a:buNone/>
            </a:pPr>
            <a:r>
              <a:rPr lang="id-ID" dirty="0" smtClean="0"/>
              <a:t> </a:t>
            </a:r>
          </a:p>
          <a:p>
            <a:pPr algn="ctr">
              <a:buNone/>
            </a:pPr>
            <a:endParaRPr lang="id-ID"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458200" cy="6169152"/>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lvl="0" algn="ctr">
              <a:buNone/>
            </a:pPr>
            <a:r>
              <a:rPr lang="id-ID" dirty="0" smtClean="0"/>
              <a:t>7. </a:t>
            </a:r>
          </a:p>
          <a:p>
            <a:pPr lvl="0" algn="ctr">
              <a:buNone/>
            </a:pPr>
            <a:r>
              <a:rPr lang="en-US" sz="3200" dirty="0" err="1" smtClean="0"/>
              <a:t>Membasuh</a:t>
            </a:r>
            <a:r>
              <a:rPr lang="en-US" sz="3200" dirty="0" smtClean="0"/>
              <a:t> </a:t>
            </a:r>
            <a:r>
              <a:rPr lang="en-US" sz="3200" dirty="0" err="1" smtClean="0"/>
              <a:t>anggota</a:t>
            </a:r>
            <a:r>
              <a:rPr lang="en-US" sz="3200" dirty="0" smtClean="0"/>
              <a:t> </a:t>
            </a:r>
            <a:r>
              <a:rPr lang="en-US" sz="3200" dirty="0" err="1" smtClean="0"/>
              <a:t>badan</a:t>
            </a:r>
            <a:r>
              <a:rPr lang="en-US" sz="3200" dirty="0" smtClean="0"/>
              <a:t> </a:t>
            </a:r>
            <a:r>
              <a:rPr lang="en-US" sz="3200" dirty="0" err="1" smtClean="0"/>
              <a:t>melebihi</a:t>
            </a:r>
            <a:r>
              <a:rPr lang="en-US" sz="3200" dirty="0" smtClean="0"/>
              <a:t> </a:t>
            </a:r>
            <a:r>
              <a:rPr lang="en-US" sz="3200" dirty="0" err="1" smtClean="0"/>
              <a:t>batas</a:t>
            </a:r>
            <a:r>
              <a:rPr lang="en-US" sz="3200" dirty="0" smtClean="0"/>
              <a:t>.</a:t>
            </a:r>
            <a:endParaRPr lang="id-ID" sz="3200" dirty="0" smtClean="0"/>
          </a:p>
          <a:p>
            <a:pPr algn="ctr">
              <a:buNone/>
            </a:pPr>
            <a:r>
              <a:rPr lang="en-US" dirty="0" err="1" smtClean="0"/>
              <a:t>Sebagian</a:t>
            </a:r>
            <a:r>
              <a:rPr lang="en-US" dirty="0" smtClean="0"/>
              <a:t> </a:t>
            </a:r>
            <a:r>
              <a:rPr lang="en-US" dirty="0" err="1" smtClean="0"/>
              <a:t>ulama</a:t>
            </a:r>
            <a:r>
              <a:rPr lang="en-US" dirty="0" smtClean="0"/>
              <a:t> </a:t>
            </a:r>
            <a:r>
              <a:rPr lang="en-US" dirty="0" err="1" smtClean="0"/>
              <a:t>melarang</a:t>
            </a:r>
            <a:r>
              <a:rPr lang="id-ID" dirty="0" smtClean="0"/>
              <a:t>nya, </a:t>
            </a:r>
            <a:r>
              <a:rPr lang="en-US" dirty="0" smtClean="0"/>
              <a:t> k</a:t>
            </a:r>
            <a:r>
              <a:rPr lang="id-ID" dirty="0" smtClean="0"/>
              <a:t>a</a:t>
            </a:r>
            <a:r>
              <a:rPr lang="en-US" dirty="0" smtClean="0"/>
              <a:t>r</a:t>
            </a:r>
            <a:r>
              <a:rPr lang="id-ID" dirty="0" smtClean="0"/>
              <a:t>e</a:t>
            </a:r>
            <a:r>
              <a:rPr lang="en-US" dirty="0" smtClean="0"/>
              <a:t>n</a:t>
            </a:r>
            <a:r>
              <a:rPr lang="id-ID" dirty="0" smtClean="0"/>
              <a:t>a</a:t>
            </a:r>
            <a:r>
              <a:rPr lang="en-US" dirty="0" smtClean="0"/>
              <a:t> </a:t>
            </a:r>
            <a:r>
              <a:rPr lang="en-US" dirty="0" err="1" smtClean="0"/>
              <a:t>tidak</a:t>
            </a:r>
            <a:r>
              <a:rPr lang="en-US" dirty="0" smtClean="0"/>
              <a:t> </a:t>
            </a:r>
            <a:r>
              <a:rPr lang="en-US" dirty="0" err="1" smtClean="0"/>
              <a:t>ada</a:t>
            </a:r>
            <a:r>
              <a:rPr lang="en-US" dirty="0" smtClean="0"/>
              <a:t> </a:t>
            </a:r>
            <a:r>
              <a:rPr lang="en-US" dirty="0" err="1" smtClean="0"/>
              <a:t>nas</a:t>
            </a:r>
            <a:r>
              <a:rPr lang="en-US" dirty="0" smtClean="0"/>
              <a:t> yang </a:t>
            </a:r>
            <a:r>
              <a:rPr lang="en-US" dirty="0" err="1" smtClean="0"/>
              <a:t>tegas</a:t>
            </a:r>
            <a:r>
              <a:rPr lang="en-US" dirty="0" smtClean="0"/>
              <a:t> </a:t>
            </a:r>
            <a:r>
              <a:rPr lang="en-US" dirty="0" err="1" smtClean="0"/>
              <a:t>menunjukkan</a:t>
            </a:r>
            <a:r>
              <a:rPr lang="en-US" dirty="0" smtClean="0"/>
              <a:t> </a:t>
            </a:r>
            <a:r>
              <a:rPr lang="id-ID" dirty="0" smtClean="0"/>
              <a:t>dianjurkannya yang demikian itu, bahkan</a:t>
            </a:r>
            <a:r>
              <a:rPr lang="en-US" dirty="0" smtClean="0"/>
              <a:t> </a:t>
            </a:r>
            <a:r>
              <a:rPr lang="en-US" dirty="0" err="1" smtClean="0"/>
              <a:t>sebaliknya</a:t>
            </a:r>
            <a:r>
              <a:rPr lang="en-US" dirty="0" smtClean="0"/>
              <a:t> </a:t>
            </a:r>
            <a:r>
              <a:rPr lang="en-US" dirty="0" err="1" smtClean="0"/>
              <a:t>Nabi</a:t>
            </a:r>
            <a:r>
              <a:rPr lang="en-US" dirty="0" smtClean="0"/>
              <a:t> </a:t>
            </a:r>
            <a:r>
              <a:rPr lang="en-US" dirty="0" err="1" smtClean="0"/>
              <a:t>melarang</a:t>
            </a:r>
            <a:r>
              <a:rPr lang="en-US" dirty="0" smtClean="0"/>
              <a:t> </a:t>
            </a:r>
            <a:r>
              <a:rPr lang="en-US" dirty="0" err="1" smtClean="0"/>
              <a:t>orang</a:t>
            </a:r>
            <a:r>
              <a:rPr lang="en-US" dirty="0" smtClean="0"/>
              <a:t> </a:t>
            </a:r>
            <a:r>
              <a:rPr lang="en-US" dirty="0" err="1" smtClean="0"/>
              <a:t>wudlu</a:t>
            </a:r>
            <a:r>
              <a:rPr lang="en-US" dirty="0" smtClean="0"/>
              <a:t> </a:t>
            </a:r>
            <a:r>
              <a:rPr lang="en-US" dirty="0" err="1" smtClean="0"/>
              <a:t>berlebihan</a:t>
            </a:r>
            <a:r>
              <a:rPr lang="en-US" dirty="0" smtClean="0"/>
              <a:t>.  </a:t>
            </a:r>
            <a:endParaRPr lang="id-ID" dirty="0" smtClean="0"/>
          </a:p>
          <a:p>
            <a:pPr algn="ctr">
              <a:buNone/>
            </a:pPr>
            <a:r>
              <a:rPr lang="en-US" dirty="0" err="1" smtClean="0"/>
              <a:t>Sebagian</a:t>
            </a:r>
            <a:r>
              <a:rPr lang="en-US" dirty="0" smtClean="0"/>
              <a:t> lain </a:t>
            </a:r>
            <a:r>
              <a:rPr lang="en-US" dirty="0" err="1" smtClean="0"/>
              <a:t>menganjurkan</a:t>
            </a:r>
            <a:r>
              <a:rPr lang="id-ID" dirty="0" smtClean="0"/>
              <a:t>nya</a:t>
            </a:r>
            <a:r>
              <a:rPr lang="en-US" dirty="0" smtClean="0"/>
              <a:t> </a:t>
            </a:r>
            <a:r>
              <a:rPr lang="en-US" dirty="0" err="1" smtClean="0"/>
              <a:t>berdas</a:t>
            </a:r>
            <a:r>
              <a:rPr lang="id-ID" dirty="0" smtClean="0"/>
              <a:t>a</a:t>
            </a:r>
            <a:r>
              <a:rPr lang="en-US" dirty="0" err="1" smtClean="0"/>
              <a:t>rkan</a:t>
            </a:r>
            <a:r>
              <a:rPr lang="en-US" dirty="0" smtClean="0"/>
              <a:t> </a:t>
            </a:r>
            <a:r>
              <a:rPr lang="en-US" dirty="0" err="1" smtClean="0"/>
              <a:t>Hadits</a:t>
            </a:r>
            <a:r>
              <a:rPr lang="en-US" dirty="0" smtClean="0"/>
              <a:t> </a:t>
            </a:r>
            <a:r>
              <a:rPr lang="id-ID" dirty="0" smtClean="0"/>
              <a:t>yang berbunyi: </a:t>
            </a:r>
          </a:p>
          <a:p>
            <a:pPr algn="ctr" rtl="1">
              <a:buNone/>
            </a:pPr>
            <a:r>
              <a:rPr lang="ar-SA" dirty="0" smtClean="0"/>
              <a:t>رَأَيْتُ أَبَا هُرَيْرَةَ يَتَوَضَّأُ فَغَسَلَ وَجْهَهُ فَأَسْبَغَ الْوُضُوءَ ثُمَّ غَسَلَ يَدَهُ الْيُمْنَى حَتَّى أَشْرَعَ فِى الْعَضُدِ ثُمَّ يَدَهُ الْيُسْرَى حَتَّى أَشْرَعَ فِى الْعَضُدِ ثُمَّ مَسَحَ رَأْسَهُ ثُمَّ غَسَلَ رِجْلَهُ الْيُمْنَى حَتَّى أَشْرَعَ فِى السَّاقِ ثُمَّ غَسَلَ رِجْلَهُ الْيُسْرَى حَتَّى أَشْرَعَ فِى السَّاقِ ثُمَّ قَالَ هَكَذَا رَأَيْتُ رَسُولَ اللَّهِ -صلى الله عليه وسلم- يَتَوَضَّأُ. وَقَالَ قَالَ رَسُولُ اللَّهِ -صلى الله عليه وسلم- « أَنْتُمُ الْغُرُّ الْمُحَجَّلُونَ يَوْمَ الْقِيَامَةِ مِنْ إِسْبَاغِ الْوُضُوءِ فَمَنِ اسْتَطَاعَ مِنْكُمْ فَلْيُطِلْ غُرَّتَهُ وَتَحْجِيلَهُ</a:t>
            </a:r>
            <a:r>
              <a:rPr lang="en-US" dirty="0" smtClean="0"/>
              <a:t> ». </a:t>
            </a:r>
            <a:r>
              <a:rPr lang="ar-SA" dirty="0" smtClean="0"/>
              <a:t>صحيح مسلم - (ج 1 / ص 149</a:t>
            </a:r>
            <a:endParaRPr lang="id-ID" dirty="0" smtClean="0"/>
          </a:p>
          <a:p>
            <a:pPr algn="ctr">
              <a:buNone/>
            </a:pPr>
            <a:r>
              <a:rPr lang="id-ID" dirty="0" smtClean="0"/>
              <a:t>	</a:t>
            </a:r>
            <a:r>
              <a:rPr lang="id-ID" dirty="0" smtClean="0">
                <a:solidFill>
                  <a:srgbClr val="FF0000"/>
                </a:solidFill>
              </a:rPr>
              <a:t>Pendapat yang terakhir inilah yang dipilih oleh Muhammadiyah.</a:t>
            </a:r>
          </a:p>
          <a:p>
            <a:pPr algn="ctr">
              <a:buNone/>
            </a:pPr>
            <a:endParaRPr lang="id-ID"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458200" cy="64770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ctr">
              <a:buNone/>
            </a:pPr>
            <a:r>
              <a:rPr lang="id-ID" sz="3900" dirty="0" smtClean="0">
                <a:solidFill>
                  <a:srgbClr val="FF0000"/>
                </a:solidFill>
              </a:rPr>
              <a:t>8.</a:t>
            </a:r>
          </a:p>
          <a:p>
            <a:pPr lvl="0" algn="ctr">
              <a:buNone/>
            </a:pPr>
            <a:r>
              <a:rPr lang="id-ID" sz="3900" dirty="0" smtClean="0">
                <a:solidFill>
                  <a:srgbClr val="FF0000"/>
                </a:solidFill>
              </a:rPr>
              <a:t>B</a:t>
            </a:r>
            <a:r>
              <a:rPr lang="en-US" sz="3900" dirty="0" err="1" smtClean="0">
                <a:solidFill>
                  <a:srgbClr val="FF0000"/>
                </a:solidFill>
              </a:rPr>
              <a:t>acaan</a:t>
            </a:r>
            <a:r>
              <a:rPr lang="id-ID" sz="3900" dirty="0" smtClean="0">
                <a:solidFill>
                  <a:srgbClr val="FF0000"/>
                </a:solidFill>
              </a:rPr>
              <a:t> di akhir wudlu</a:t>
            </a:r>
          </a:p>
          <a:p>
            <a:pPr algn="ctr">
              <a:buNone/>
            </a:pPr>
            <a:r>
              <a:rPr lang="id-ID" dirty="0" smtClean="0"/>
              <a:t>Tambahan bacaan yang berbunyi:</a:t>
            </a:r>
          </a:p>
          <a:p>
            <a:pPr algn="ctr" rtl="1">
              <a:buNone/>
            </a:pPr>
            <a:r>
              <a:rPr lang="ar-SA" dirty="0" smtClean="0"/>
              <a:t>اللَّهُمَّ اجْعَلْنِي مِنْ التَّوَّابِينَ وَاجْعَلْنِي مِنْ الْمُتَطَهِّرِينَ</a:t>
            </a:r>
            <a:endParaRPr lang="id-ID" dirty="0" smtClean="0"/>
          </a:p>
          <a:p>
            <a:pPr algn="ctr">
              <a:buNone/>
            </a:pPr>
            <a:r>
              <a:rPr lang="en-US" i="1" dirty="0" smtClean="0"/>
              <a:t>”</a:t>
            </a:r>
            <a:r>
              <a:rPr lang="en-US" i="1" dirty="0" err="1" smtClean="0"/>
              <a:t>Ya</a:t>
            </a:r>
            <a:r>
              <a:rPr lang="en-US" i="1" dirty="0" smtClean="0"/>
              <a:t> Allah </a:t>
            </a:r>
            <a:r>
              <a:rPr lang="en-US" i="1" dirty="0" err="1" smtClean="0"/>
              <a:t>jadikanlah</a:t>
            </a:r>
            <a:r>
              <a:rPr lang="en-US" i="1" dirty="0" smtClean="0"/>
              <a:t> </a:t>
            </a:r>
            <a:r>
              <a:rPr lang="en-US" i="1" dirty="0" err="1" smtClean="0"/>
              <a:t>Aku</a:t>
            </a:r>
            <a:r>
              <a:rPr lang="en-US" i="1" dirty="0" smtClean="0"/>
              <a:t> </a:t>
            </a:r>
            <a:r>
              <a:rPr lang="en-US" i="1" dirty="0" err="1" smtClean="0"/>
              <a:t>termasuk</a:t>
            </a:r>
            <a:r>
              <a:rPr lang="en-US" i="1" dirty="0" smtClean="0"/>
              <a:t> </a:t>
            </a:r>
            <a:r>
              <a:rPr lang="en-US" i="1" dirty="0" err="1" smtClean="0"/>
              <a:t>orang-orang</a:t>
            </a:r>
            <a:r>
              <a:rPr lang="en-US" i="1" dirty="0" smtClean="0"/>
              <a:t> yang </a:t>
            </a:r>
            <a:r>
              <a:rPr lang="en-US" i="1" dirty="0" err="1" smtClean="0"/>
              <a:t>bertaubat</a:t>
            </a:r>
            <a:r>
              <a:rPr lang="en-US" i="1" dirty="0" smtClean="0"/>
              <a:t> </a:t>
            </a:r>
            <a:r>
              <a:rPr lang="en-US" i="1" dirty="0" err="1" smtClean="0"/>
              <a:t>dan</a:t>
            </a:r>
            <a:r>
              <a:rPr lang="en-US" i="1" dirty="0" smtClean="0"/>
              <a:t> </a:t>
            </a:r>
            <a:r>
              <a:rPr lang="en-US" i="1" dirty="0" err="1" smtClean="0"/>
              <a:t>juga</a:t>
            </a:r>
            <a:r>
              <a:rPr lang="en-US" i="1" dirty="0" smtClean="0"/>
              <a:t> </a:t>
            </a:r>
            <a:r>
              <a:rPr lang="en-US" i="1" dirty="0" err="1" smtClean="0"/>
              <a:t>orang-orang</a:t>
            </a:r>
            <a:r>
              <a:rPr lang="en-US" i="1" dirty="0" smtClean="0"/>
              <a:t> yang </a:t>
            </a:r>
            <a:r>
              <a:rPr lang="en-US" i="1" dirty="0" err="1" smtClean="0"/>
              <a:t>mensucikan</a:t>
            </a:r>
            <a:r>
              <a:rPr lang="en-US" i="1" dirty="0" smtClean="0"/>
              <a:t>”.</a:t>
            </a:r>
            <a:r>
              <a:rPr lang="en-US" dirty="0" smtClean="0"/>
              <a:t> </a:t>
            </a:r>
            <a:endParaRPr lang="id-ID" dirty="0" smtClean="0"/>
          </a:p>
          <a:p>
            <a:pPr algn="ctr">
              <a:buNone/>
            </a:pPr>
            <a:r>
              <a:rPr lang="en-US" dirty="0" err="1" smtClean="0"/>
              <a:t>Adalah</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riwayat</a:t>
            </a:r>
            <a:r>
              <a:rPr lang="en-US" dirty="0" smtClean="0"/>
              <a:t> imam </a:t>
            </a:r>
            <a:r>
              <a:rPr lang="en-US" dirty="0" err="1" smtClean="0"/>
              <a:t>Tirmidzi</a:t>
            </a:r>
            <a:r>
              <a:rPr lang="en-US" dirty="0" smtClean="0"/>
              <a:t>. </a:t>
            </a:r>
            <a:r>
              <a:rPr lang="en-US" dirty="0" err="1" smtClean="0"/>
              <a:t>Akan</a:t>
            </a:r>
            <a:r>
              <a:rPr lang="en-US" dirty="0" smtClean="0"/>
              <a:t> </a:t>
            </a:r>
            <a:r>
              <a:rPr lang="en-US" dirty="0" err="1" smtClean="0"/>
              <a:t>tetapi</a:t>
            </a:r>
            <a:r>
              <a:rPr lang="en-US" dirty="0" smtClean="0"/>
              <a:t> imam </a:t>
            </a:r>
            <a:r>
              <a:rPr lang="en-US" dirty="0" err="1" smtClean="0"/>
              <a:t>Tirmidzi</a:t>
            </a:r>
            <a:r>
              <a:rPr lang="en-US" dirty="0" smtClean="0"/>
              <a:t> </a:t>
            </a:r>
            <a:r>
              <a:rPr lang="en-US" dirty="0" err="1" smtClean="0"/>
              <a:t>sendiri</a:t>
            </a:r>
            <a:r>
              <a:rPr lang="en-US" dirty="0" smtClean="0"/>
              <a:t> </a:t>
            </a:r>
            <a:r>
              <a:rPr lang="en-US" dirty="0" err="1" smtClean="0"/>
              <a:t>mengomentarinya</a:t>
            </a:r>
            <a:r>
              <a:rPr lang="en-US" dirty="0" smtClean="0"/>
              <a:t> : </a:t>
            </a:r>
            <a:r>
              <a:rPr lang="en-US" dirty="0" err="1" smtClean="0"/>
              <a:t>dalam</a:t>
            </a:r>
            <a:r>
              <a:rPr lang="en-US" dirty="0" smtClean="0"/>
              <a:t> </a:t>
            </a:r>
            <a:r>
              <a:rPr lang="en-US" dirty="0" err="1" smtClean="0"/>
              <a:t>hadis</a:t>
            </a:r>
            <a:r>
              <a:rPr lang="en-US" dirty="0" smtClean="0"/>
              <a:t> </a:t>
            </a:r>
            <a:r>
              <a:rPr lang="en-US" dirty="0" err="1" smtClean="0"/>
              <a:t>ini</a:t>
            </a:r>
            <a:r>
              <a:rPr lang="en-US" dirty="0" smtClean="0"/>
              <a:t> </a:t>
            </a:r>
            <a:r>
              <a:rPr lang="en-US" dirty="0" err="1" smtClean="0"/>
              <a:t>terdapat</a:t>
            </a:r>
            <a:r>
              <a:rPr lang="en-US" dirty="0" smtClean="0"/>
              <a:t> </a:t>
            </a:r>
            <a:r>
              <a:rPr lang="en-US" dirty="0" err="1" smtClean="0"/>
              <a:t>kegoncangan</a:t>
            </a:r>
            <a:r>
              <a:rPr lang="en-US" dirty="0" smtClean="0"/>
              <a:t> </a:t>
            </a:r>
            <a:r>
              <a:rPr lang="en-US" dirty="0" err="1" smtClean="0"/>
              <a:t>sanadnya</a:t>
            </a:r>
            <a:r>
              <a:rPr lang="en-US" dirty="0" smtClean="0"/>
              <a:t> (</a:t>
            </a:r>
            <a:r>
              <a:rPr lang="en-US" dirty="0" err="1" smtClean="0"/>
              <a:t>Mutthorib</a:t>
            </a:r>
            <a:r>
              <a:rPr lang="en-US" dirty="0" smtClean="0"/>
              <a:t>)</a:t>
            </a:r>
            <a:endParaRPr lang="id-ID" dirty="0" smtClean="0"/>
          </a:p>
          <a:p>
            <a:pPr algn="ctr">
              <a:buNone/>
            </a:pPr>
            <a:r>
              <a:rPr lang="en-US" dirty="0" smtClean="0"/>
              <a:t> </a:t>
            </a:r>
            <a:r>
              <a:rPr lang="en-US" dirty="0" err="1" smtClean="0"/>
              <a:t>Bacan</a:t>
            </a:r>
            <a:r>
              <a:rPr lang="en-US" dirty="0" smtClean="0"/>
              <a:t> </a:t>
            </a:r>
            <a:r>
              <a:rPr lang="en-US" dirty="0" err="1" smtClean="0"/>
              <a:t>di</a:t>
            </a:r>
            <a:r>
              <a:rPr lang="en-US" dirty="0" smtClean="0"/>
              <a:t> </a:t>
            </a:r>
            <a:r>
              <a:rPr lang="en-US" dirty="0" err="1" smtClean="0"/>
              <a:t>bawah</a:t>
            </a:r>
            <a:r>
              <a:rPr lang="en-US" dirty="0" smtClean="0"/>
              <a:t> </a:t>
            </a:r>
            <a:r>
              <a:rPr lang="en-US" dirty="0" err="1" smtClean="0"/>
              <a:t>ini</a:t>
            </a:r>
            <a:r>
              <a:rPr lang="en-US" dirty="0" smtClean="0"/>
              <a:t> </a:t>
            </a:r>
            <a:r>
              <a:rPr lang="en-US" dirty="0" err="1" smtClean="0"/>
              <a:t>juga</a:t>
            </a:r>
            <a:r>
              <a:rPr lang="en-US" dirty="0" smtClean="0"/>
              <a:t> </a:t>
            </a:r>
            <a:r>
              <a:rPr lang="en-US" dirty="0" err="1" smtClean="0"/>
              <a:t>lemah</a:t>
            </a:r>
            <a:endParaRPr lang="id-ID" dirty="0" smtClean="0"/>
          </a:p>
          <a:p>
            <a:pPr algn="ctr" rtl="1">
              <a:buNone/>
            </a:pPr>
            <a:r>
              <a:rPr lang="id-ID" dirty="0" smtClean="0"/>
              <a:t> </a:t>
            </a:r>
            <a:r>
              <a:rPr lang="ar-SA" dirty="0" smtClean="0"/>
              <a:t>اللهم اغفر لي ذنبي ووسع لي في داري وبارك لي في رزقي</a:t>
            </a:r>
            <a:r>
              <a:rPr lang="id-ID" dirty="0" smtClean="0"/>
              <a:t>) </a:t>
            </a:r>
            <a:r>
              <a:rPr lang="ar-SA" dirty="0" smtClean="0"/>
              <a:t>النسائي</a:t>
            </a:r>
            <a:r>
              <a:rPr lang="id-ID" dirty="0" smtClean="0"/>
              <a:t>(</a:t>
            </a:r>
          </a:p>
          <a:p>
            <a:pPr algn="ctr" rtl="1">
              <a:buNone/>
            </a:pPr>
            <a:endParaRPr lang="id-ID" dirty="0" smtClean="0"/>
          </a:p>
          <a:p>
            <a:pPr algn="ctr">
              <a:buNone/>
            </a:pPr>
            <a:r>
              <a:rPr lang="en-US" b="1" dirty="0" err="1" smtClean="0">
                <a:solidFill>
                  <a:srgbClr val="00B050"/>
                </a:solidFill>
              </a:rPr>
              <a:t>Bacaan</a:t>
            </a:r>
            <a:r>
              <a:rPr lang="en-US" b="1" dirty="0" smtClean="0">
                <a:solidFill>
                  <a:srgbClr val="00B050"/>
                </a:solidFill>
              </a:rPr>
              <a:t> lain </a:t>
            </a:r>
            <a:r>
              <a:rPr lang="id-ID" b="1" dirty="0" smtClean="0">
                <a:solidFill>
                  <a:srgbClr val="00B050"/>
                </a:solidFill>
              </a:rPr>
              <a:t>yang dituntunkan berbunyi</a:t>
            </a:r>
            <a:r>
              <a:rPr lang="en-US" b="1" dirty="0" smtClean="0">
                <a:solidFill>
                  <a:srgbClr val="00B050"/>
                </a:solidFill>
              </a:rPr>
              <a:t>:</a:t>
            </a:r>
            <a:endParaRPr lang="id-ID" b="1" dirty="0" smtClean="0">
              <a:solidFill>
                <a:srgbClr val="00B050"/>
              </a:solidFill>
            </a:endParaRPr>
          </a:p>
          <a:p>
            <a:pPr algn="ctr" rtl="1">
              <a:buNone/>
            </a:pPr>
            <a:r>
              <a:rPr lang="ar-SA" dirty="0" smtClean="0"/>
              <a:t>سُبْحَانَكَ اللَّهُمَّ ، وَبِحَمْدِكَ أَشْهَدُ أَنْ لاَ إِلَهَ إِلاَّ أَنْتَ ، أَسْتَغْفِرُكَ وَأَتُوبُ إِلَيْكَ</a:t>
            </a:r>
            <a:endParaRPr lang="id-ID" dirty="0" smtClean="0"/>
          </a:p>
          <a:p>
            <a:pPr algn="ctr">
              <a:buNone/>
            </a:pPr>
            <a:r>
              <a:rPr lang="id-ID" dirty="0" smtClean="0"/>
              <a:t>Berdasarkan Hadits berikut:</a:t>
            </a:r>
          </a:p>
          <a:p>
            <a:pPr algn="ctr" rtl="1">
              <a:buNone/>
            </a:pPr>
            <a:r>
              <a:rPr lang="ar-SA" dirty="0" smtClean="0"/>
              <a:t>مَنْ تَوَضَّأَ فَقَالَ سُبْحَانَكَ اللَّهُمَّ ، وَبِحَمْدِكَ أَشْهَدُ أَنْ لاَ إِلَهَ إِلاَّ أَنْتَ ، أَسْتَغْفِرُكَ وَأَتُوبُ إِلَيْكَ ، كُتِبَ فِي رَقٍّ ثُمَّ طُبِعَ بِطَابَعٍ فَلَمْ يُكْسَرْ إِلَى يَوْمِ الْقِيَامَةِ </a:t>
            </a:r>
            <a:r>
              <a:rPr lang="en-US" dirty="0" smtClean="0"/>
              <a:t> )</a:t>
            </a:r>
            <a:r>
              <a:rPr lang="ar-SA" dirty="0" smtClean="0"/>
              <a:t>رواه الحاكم وقال صحيح على شرط مسلم</a:t>
            </a:r>
            <a:r>
              <a:rPr lang="en-US" dirty="0" smtClean="0"/>
              <a:t>(</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467600" cy="1143000"/>
          </a:xfrm>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id-ID" dirty="0" smtClean="0"/>
              <a:t>a.</a:t>
            </a:r>
            <a:br>
              <a:rPr lang="id-ID" dirty="0" smtClean="0"/>
            </a:br>
            <a:r>
              <a:rPr lang="id-ID" sz="5300" dirty="0" smtClean="0">
                <a:solidFill>
                  <a:srgbClr val="FFFF00"/>
                </a:solidFill>
              </a:rPr>
              <a:t>Membersihkan najis</a:t>
            </a:r>
            <a:endParaRPr lang="id-ID" sz="5300" dirty="0">
              <a:solidFill>
                <a:srgbClr val="FFFF00"/>
              </a:solidFill>
            </a:endParaRPr>
          </a:p>
        </p:txBody>
      </p:sp>
      <p:sp>
        <p:nvSpPr>
          <p:cNvPr id="3" name="Content Placeholder 2"/>
          <p:cNvSpPr>
            <a:spLocks noGrp="1"/>
          </p:cNvSpPr>
          <p:nvPr>
            <p:ph sz="quarter" idx="1"/>
          </p:nvPr>
        </p:nvSpPr>
        <p:spPr>
          <a:xfrm>
            <a:off x="457200" y="1600200"/>
            <a:ext cx="8153400" cy="4873752"/>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ctr">
              <a:buNone/>
            </a:pPr>
            <a:r>
              <a:rPr lang="ar-SA" sz="4000" dirty="0" smtClean="0">
                <a:latin typeface="Traditional Arabic" pitchFamily="18" charset="-78"/>
                <a:cs typeface="Traditional Arabic" pitchFamily="18" charset="-78"/>
              </a:rPr>
              <a:t>قَالَ رَسُولُ اللهِ صلى الله عليه وسلم تَنَزَّهُوا مِنَ الْبَوْلِ فَإِنَّ </a:t>
            </a:r>
            <a:endParaRPr lang="id-ID" sz="4000" dirty="0" smtClean="0">
              <a:latin typeface="Traditional Arabic" pitchFamily="18" charset="-78"/>
              <a:cs typeface="Traditional Arabic" pitchFamily="18" charset="-78"/>
            </a:endParaRPr>
          </a:p>
          <a:p>
            <a:pPr algn="ctr" rtl="1">
              <a:buNone/>
            </a:pPr>
            <a:r>
              <a:rPr lang="ar-SA" sz="4000" dirty="0" smtClean="0">
                <a:latin typeface="Traditional Arabic" pitchFamily="18" charset="-78"/>
                <a:cs typeface="Traditional Arabic" pitchFamily="18" charset="-78"/>
              </a:rPr>
              <a:t>عَامَّةَ عَذَابِ الْقَبْرِ مِنْهُ رواه الدارقطني ( صحيح لغيره </a:t>
            </a:r>
            <a:r>
              <a:rPr lang="ar-SA" sz="4000" b="1" dirty="0" smtClean="0">
                <a:latin typeface="Traditional Arabic" pitchFamily="18" charset="-78"/>
                <a:cs typeface="Traditional Arabic" pitchFamily="18" charset="-78"/>
              </a:rPr>
              <a:t>)</a:t>
            </a:r>
            <a:endParaRPr lang="id-ID" sz="4000" b="1" dirty="0" smtClean="0">
              <a:latin typeface="Traditional Arabic" pitchFamily="18" charset="-78"/>
              <a:cs typeface="Traditional Arabic" pitchFamily="18" charset="-78"/>
            </a:endParaRPr>
          </a:p>
          <a:p>
            <a:pPr algn="ctr" rtl="1">
              <a:buNone/>
            </a:pPr>
            <a:r>
              <a:rPr lang="ar-SA" sz="4000" b="1" dirty="0" smtClean="0">
                <a:latin typeface="Traditional Arabic" pitchFamily="18" charset="-78"/>
                <a:cs typeface="Traditional Arabic" pitchFamily="18" charset="-78"/>
              </a:rPr>
              <a:t> </a:t>
            </a:r>
            <a:endParaRPr lang="id-ID" sz="4000" dirty="0" smtClean="0">
              <a:latin typeface="Traditional Arabic" pitchFamily="18" charset="-78"/>
              <a:cs typeface="Traditional Arabic" pitchFamily="18" charset="-78"/>
            </a:endParaRPr>
          </a:p>
          <a:p>
            <a:pPr algn="ctr">
              <a:buNone/>
            </a:pPr>
            <a:r>
              <a:rPr lang="ar-SA" sz="3600" dirty="0" smtClean="0">
                <a:cs typeface="Traditional Arabic" pitchFamily="2" charset="-78"/>
              </a:rPr>
              <a:t>صحيح البخارى - (ج 1 / ص 385)</a:t>
            </a:r>
          </a:p>
          <a:p>
            <a:pPr algn="ctr" rtl="1">
              <a:buNone/>
            </a:pPr>
            <a:r>
              <a:rPr lang="ar-SA" sz="3600" dirty="0" smtClean="0">
                <a:cs typeface="Traditional Arabic" pitchFamily="2" charset="-78"/>
              </a:rPr>
              <a:t>عَنِ ابْنِ عَبَّاسٍ قَالَ مَرَّ النَّبِىُّ - صلى الله عليه وسلم - بِقَبْرَيْنِ فَقَالَ « إِنَّهُمَا لَيُعَذَّبَانِ ، وَمَا يُعَذَّبَانِ فِى كَبِيرٍ أَمَّا أَحَدُهُمَا فَكَانَ لاَ يَسْتَتِرُ مِنَ الْبَوْلِ ، وَأَمَّا الآخَرُ فَكَانَ يَمْشِى بِالنَّمِيمَةِ » . ثُمَّ أَخَذَ جَرِيدَةً رَطْبَةً ، فَشَقَّهَا نِصْفَيْنِ ، فَغَرَزَ فِى كُلِّ قَبْرٍ وَاحِدَةً . قَالُوا يَا رَسُولَ اللَّهِ ، لِمَ فَعَلْتَ هَذَا قَالَ « لَعَلَّهُ يُخَفَّفُ عَنْهُمَا مَا لَمْ يَيْبَسَا »</a:t>
            </a:r>
            <a:endParaRPr lang="en-US" sz="3600" dirty="0" smtClean="0">
              <a:cs typeface="Traditional Arabic" pitchFamily="2" charset="-78"/>
            </a:endParaRPr>
          </a:p>
          <a:p>
            <a:pPr algn="ctr">
              <a:buNone/>
            </a:pPr>
            <a:endParaRPr lang="id-ID"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534400" cy="6169152"/>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ctr">
              <a:buNone/>
            </a:pPr>
            <a:r>
              <a:rPr lang="id-ID" dirty="0" smtClean="0"/>
              <a:t>9.</a:t>
            </a:r>
          </a:p>
          <a:p>
            <a:pPr lvl="0" algn="ctr">
              <a:buNone/>
            </a:pPr>
            <a:r>
              <a:rPr lang="id-ID" sz="3300" dirty="0" smtClean="0">
                <a:solidFill>
                  <a:srgbClr val="FF0000"/>
                </a:solidFill>
              </a:rPr>
              <a:t>Wudlu’ bagi orang yang anggota badannya terbalut karena sakit</a:t>
            </a:r>
          </a:p>
          <a:p>
            <a:pPr lvl="0" algn="ctr">
              <a:buNone/>
            </a:pPr>
            <a:r>
              <a:rPr lang="id-ID" dirty="0" smtClean="0"/>
              <a:t>dicukupkan dibasuh pada anggota lain, sedangkan anggota yang terbalut ditinggalkan saja. Ada yang berpendapat anggota yang terbalut diusap berdasarkan Hadits yang berbunyi:</a:t>
            </a:r>
          </a:p>
          <a:p>
            <a:pPr algn="ctr" rtl="1">
              <a:buNone/>
            </a:pPr>
            <a:r>
              <a:rPr lang="ar-SA" dirty="0" smtClean="0"/>
              <a:t>عَنْ عَلِيِّ بْنِ أَبِي طَالِبٍ ، قَالَ : انْكَسَرَتْ إِحْدَى زَنْدَيَّ ، فَسَأَلْتُ النَّبِيِّ صَلَّى الله عَليْهِ وسَلَّمَ ، فَأَمَرَنِي أَنْ أَمْسَحَ عَلَى الْجَبَائِرِ. سنن ابن ماجة ـ محقق ومشكول - (1 / 418</a:t>
            </a:r>
            <a:r>
              <a:rPr lang="id-ID" dirty="0" smtClean="0"/>
              <a:t>)</a:t>
            </a:r>
          </a:p>
          <a:p>
            <a:pPr algn="ctr">
              <a:buNone/>
            </a:pPr>
            <a:r>
              <a:rPr lang="id-ID" dirty="0" smtClean="0"/>
              <a:t>Tetapi, Hadits di atas, sebagaimana penelitian Al-Bani, sangat lemah, sehingga tidak dapat dijadikan landasan.</a:t>
            </a:r>
          </a:p>
          <a:p>
            <a:pPr lvl="0" algn="ctr">
              <a:buNone/>
            </a:pPr>
            <a:r>
              <a:rPr lang="ar-SA" dirty="0" smtClean="0"/>
              <a:t> </a:t>
            </a:r>
            <a:r>
              <a:rPr lang="id-ID" dirty="0" smtClean="0"/>
              <a:t>10.</a:t>
            </a:r>
          </a:p>
          <a:p>
            <a:pPr lvl="0" algn="ctr">
              <a:buNone/>
            </a:pPr>
            <a:r>
              <a:rPr lang="id-ID" sz="3000" dirty="0" smtClean="0">
                <a:solidFill>
                  <a:srgbClr val="FF0000"/>
                </a:solidFill>
              </a:rPr>
              <a:t>Menyeka bekas air wudlu’</a:t>
            </a:r>
          </a:p>
          <a:p>
            <a:pPr algn="ctr">
              <a:buNone/>
            </a:pPr>
            <a:r>
              <a:rPr lang="id-ID" dirty="0" smtClean="0"/>
              <a:t>Mengeringkan anggota wudhu baik dengan kain atau hanya menyekanya saja tidak mengapa dilakukan; dikarenakan tidak ada riwayat yang shahih atau tegas  melarangnya. Sebaliknya, terdapat riwayat yang menjelaskan kebolehannya:</a:t>
            </a:r>
          </a:p>
          <a:p>
            <a:pPr algn="ctr" rtl="1">
              <a:buNone/>
            </a:pPr>
            <a:r>
              <a:rPr lang="ar-SA" dirty="0" smtClean="0"/>
              <a:t>عَنْ سَلْمَانَ الْفَارِسِيِّ أَنَّ رَسُولَ اللَّهِ صَلَّى اللَّهُ عَلَيْهِ وَسَلَّمَ تَوَضَّأَ فَقَلَبَ جُبَّةَ صُوفٍ كَانَتْ عَلَيْهِ فَمَسَحَ بِهَا وَجْهَه [ رواه إبن ماجه بإسناد صحيح ]ُ</a:t>
            </a:r>
            <a:endParaRPr lang="id-ID" dirty="0" smtClean="0"/>
          </a:p>
          <a:p>
            <a:pPr algn="ctr">
              <a:buNone/>
            </a:pPr>
            <a:endParaRPr lang="id-ID"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915400" cy="64008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lgn="ctr">
              <a:buNone/>
            </a:pPr>
            <a:r>
              <a:rPr lang="id-ID" dirty="0" smtClean="0"/>
              <a:t>11.</a:t>
            </a:r>
          </a:p>
          <a:p>
            <a:pPr lvl="0" algn="ctr">
              <a:buNone/>
            </a:pPr>
            <a:r>
              <a:rPr lang="id-ID" sz="5700" dirty="0" smtClean="0"/>
              <a:t>Tertib wudhu </a:t>
            </a:r>
          </a:p>
          <a:p>
            <a:pPr algn="ctr">
              <a:buNone/>
            </a:pPr>
            <a:r>
              <a:rPr lang="id-ID" dirty="0" smtClean="0"/>
              <a:t>Hanafiyah dan Malikiyah berpendapat bahwa tartib dalam wudhu adalah tidak wajib, alasannya adalah nash alquran tentang wudhu terdapat huruf </a:t>
            </a:r>
            <a:r>
              <a:rPr lang="id-ID" i="1" dirty="0" smtClean="0"/>
              <a:t>athaf</a:t>
            </a:r>
            <a:r>
              <a:rPr lang="id-ID" dirty="0" smtClean="0"/>
              <a:t> </a:t>
            </a:r>
            <a:r>
              <a:rPr lang="id-ID" i="1" dirty="0" smtClean="0"/>
              <a:t>wau</a:t>
            </a:r>
            <a:r>
              <a:rPr lang="id-ID" dirty="0" smtClean="0"/>
              <a:t>. Sedangkan huruf </a:t>
            </a:r>
            <a:r>
              <a:rPr lang="id-ID" i="1" dirty="0" smtClean="0"/>
              <a:t>athaf wau</a:t>
            </a:r>
            <a:r>
              <a:rPr lang="id-ID" dirty="0" smtClean="0"/>
              <a:t> memberikan pengertian semua berhak mendahului (mutlaq semua) dan tidak menuntut berurutan, jika yang dimaksud dalam ayat ini tartib maka seharusnya menggunakan huruf </a:t>
            </a:r>
            <a:r>
              <a:rPr lang="id-ID" i="1" dirty="0" smtClean="0"/>
              <a:t>athaf tsumma</a:t>
            </a:r>
            <a:r>
              <a:rPr lang="id-ID" dirty="0" smtClean="0"/>
              <a:t> (</a:t>
            </a:r>
            <a:r>
              <a:rPr lang="id-ID" i="1" dirty="0" smtClean="0"/>
              <a:t> </a:t>
            </a:r>
            <a:r>
              <a:rPr lang="ar-SA" i="1" dirty="0" smtClean="0"/>
              <a:t>ثُمَّ</a:t>
            </a:r>
            <a:r>
              <a:rPr lang="id-ID" dirty="0" smtClean="0"/>
              <a:t> ). Selain ayat tersebut ada riwayat yang mendasari hal ini :</a:t>
            </a:r>
          </a:p>
          <a:p>
            <a:pPr algn="ctr" rtl="1">
              <a:buNone/>
            </a:pPr>
            <a:r>
              <a:rPr lang="ar-SA" dirty="0" smtClean="0"/>
              <a:t>قَالَ عَلِيٌّ رَضِيَ اللهُ عَنْهُ: مَا أُبَالِي بِأَيِّ أَعْضَائِي بَدَأْتُ وَقَالَ ابْنُ عَبَّاٍس رَضِيَ اللهُ عَنْهُمَا: لَا بَأْسَ بِالْبِدَايَةِ بِالرِّجْلَيْنِ قَبْلَ الْيَدَيْنِ. [روى الدارقطني ]</a:t>
            </a:r>
            <a:endParaRPr lang="id-ID" dirty="0" smtClean="0"/>
          </a:p>
          <a:p>
            <a:pPr algn="ctr">
              <a:buNone/>
            </a:pPr>
            <a:r>
              <a:rPr lang="id-ID" dirty="0" smtClean="0"/>
              <a:t>Sementara Syafi’iyyah, Hanafiyyah dan Hadawiyyah berpendapat bahwa tartib wudhu adalah wajib dengan alasan bahwa Nabi SAW berwudhu seperti yang telah diperintahkan dalam al-Quran Surat al-Maidah ayat 6. Sebagaimana sabdanya : </a:t>
            </a:r>
          </a:p>
          <a:p>
            <a:pPr algn="ctr" rtl="1">
              <a:buNone/>
            </a:pPr>
            <a:r>
              <a:rPr lang="ar-SA" dirty="0" smtClean="0"/>
              <a:t>اِبْدَؤُوْا بِمَا بَدَأَ اللهُ بِهِ [ رواه النسائي بإسناد حسن ]</a:t>
            </a:r>
            <a:endParaRPr lang="id-ID" dirty="0" smtClean="0"/>
          </a:p>
          <a:p>
            <a:pPr algn="ctr">
              <a:buNone/>
            </a:pPr>
            <a:r>
              <a:rPr lang="id-ID" dirty="0" smtClean="0"/>
              <a:t>. Dan juga berdalil dengan hadis Ibnu Umar, Zaid Ibnu Tsabit dan Abu Hurairah.</a:t>
            </a:r>
          </a:p>
          <a:p>
            <a:pPr algn="ctr" rtl="1">
              <a:buNone/>
            </a:pPr>
            <a:r>
              <a:rPr lang="ar-SA" dirty="0" smtClean="0"/>
              <a:t>إِنَّهُ صَلَّى اللَّهُ عَلَيْهِ وَسَلَّمَ تَوَضَّأَ عَلَى الْوَلَاءِ ثُمَّ قَالَ : هَذَا وُضُوْءٌ لَا يَقْبَلُ اللّهُ الصَّلَاةَ إِلَّابِهِ </a:t>
            </a:r>
            <a:endParaRPr lang="id-ID" dirty="0" smtClean="0"/>
          </a:p>
          <a:p>
            <a:pPr algn="ctr">
              <a:buNone/>
            </a:pPr>
            <a:r>
              <a:rPr lang="id-ID" dirty="0" smtClean="0"/>
              <a:t>Hadis di atas banyak jalannya yang saling menguatkan sebagian kepada bagian yang lain sehingga dapat digunakan sebagai hujjah. (Subulussalam bab wudhu syarah hadis: 42) Sedangkan Hadits Ali yang diriwayatkan oleh Ad-Daruquthni di atas, lemah karena sanadnya terputus (</a:t>
            </a:r>
            <a:r>
              <a:rPr lang="id-ID" i="1" dirty="0" smtClean="0"/>
              <a:t>munqathi”)</a:t>
            </a:r>
            <a:endParaRPr lang="id-ID" dirty="0" smtClean="0"/>
          </a:p>
          <a:p>
            <a:pPr algn="ctr">
              <a:buNone/>
            </a:pPr>
            <a:r>
              <a:rPr lang="id-ID" sz="2900" dirty="0" smtClean="0">
                <a:solidFill>
                  <a:srgbClr val="FF0000"/>
                </a:solidFill>
              </a:rPr>
              <a:t>Kesimpulan </a:t>
            </a:r>
          </a:p>
          <a:p>
            <a:pPr algn="ctr">
              <a:buNone/>
            </a:pPr>
            <a:r>
              <a:rPr lang="id-ID" sz="2900" dirty="0" smtClean="0">
                <a:solidFill>
                  <a:srgbClr val="FF0000"/>
                </a:solidFill>
              </a:rPr>
              <a:t>bahwa pendapat yang mengatakan bahwa tartib dalam wudhu adalah wajib lebih kuat dalilnya daripada yang berpendapat tidak wajibnya.</a:t>
            </a:r>
          </a:p>
          <a:p>
            <a:pPr algn="ctr">
              <a:buNone/>
            </a:pPr>
            <a:endParaRPr lang="id-ID"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10600" cy="6169152"/>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ctr" rtl="1">
              <a:buNone/>
            </a:pPr>
            <a:r>
              <a:rPr lang="ar-SA" dirty="0" smtClean="0"/>
              <a:t> </a:t>
            </a:r>
            <a:r>
              <a:rPr lang="id-ID" dirty="0" smtClean="0"/>
              <a:t>12</a:t>
            </a:r>
          </a:p>
          <a:p>
            <a:pPr lvl="0" algn="ctr">
              <a:buNone/>
            </a:pPr>
            <a:r>
              <a:rPr lang="id-ID" sz="4300" dirty="0" smtClean="0">
                <a:solidFill>
                  <a:srgbClr val="FF0000"/>
                </a:solidFill>
              </a:rPr>
              <a:t>Menyentuh wanita.</a:t>
            </a:r>
          </a:p>
          <a:p>
            <a:pPr algn="ctr">
              <a:buNone/>
            </a:pPr>
            <a:r>
              <a:rPr lang="id-ID" dirty="0" smtClean="0"/>
              <a:t>Sebagaian Ulama’berpendapat bahwa menyentuh wanita adalah membatalkan wudlu’, dengan alasan bahwa lafadz </a:t>
            </a:r>
            <a:r>
              <a:rPr lang="id-ID" i="1" dirty="0" smtClean="0"/>
              <a:t>au-laa mastumunnisa’ </a:t>
            </a:r>
            <a:r>
              <a:rPr lang="id-ID" dirty="0" smtClean="0"/>
              <a:t>bermakna</a:t>
            </a:r>
            <a:r>
              <a:rPr lang="id-ID" i="1" dirty="0" smtClean="0"/>
              <a:t> </a:t>
            </a:r>
            <a:r>
              <a:rPr lang="id-ID" dirty="0" smtClean="0"/>
              <a:t>menyentuh wanita seperti layaknya sentuhan antara laki-laki dan perempuan. Sedangkan ulama’ yang lain berpendapat bahwa yang dimaksud </a:t>
            </a:r>
            <a:r>
              <a:rPr lang="id-ID" i="1" dirty="0" smtClean="0"/>
              <a:t>au-laa mastumunnisa’  </a:t>
            </a:r>
            <a:r>
              <a:rPr lang="id-ID" dirty="0" smtClean="0"/>
              <a:t>adalah melakukan hubungan badan (jima’) dengan wanita,  bukan   menyentuh wanita </a:t>
            </a:r>
          </a:p>
          <a:p>
            <a:pPr algn="ctr">
              <a:buNone/>
            </a:pPr>
            <a:r>
              <a:rPr lang="id-ID" dirty="0" smtClean="0"/>
              <a:t>		</a:t>
            </a:r>
            <a:r>
              <a:rPr lang="id-ID" sz="2600" dirty="0" smtClean="0">
                <a:solidFill>
                  <a:srgbClr val="FF0000"/>
                </a:solidFill>
              </a:rPr>
              <a:t>Muhammadiyah memilih pendapat kedua berdasarkan penafsiran Sahabat Ibnu Abbas terhadap makna </a:t>
            </a:r>
            <a:r>
              <a:rPr lang="id-ID" sz="2600" i="1" dirty="0" smtClean="0">
                <a:solidFill>
                  <a:srgbClr val="FF0000"/>
                </a:solidFill>
              </a:rPr>
              <a:t>aulamastus</a:t>
            </a:r>
            <a:r>
              <a:rPr lang="id-ID" sz="2600" dirty="0" smtClean="0">
                <a:solidFill>
                  <a:srgbClr val="FF0000"/>
                </a:solidFill>
              </a:rPr>
              <a:t> yang berarti jima’. Juga berdasarkan Hadits yang diriwayatkan Aisyah ra, yang berbunyi</a:t>
            </a:r>
            <a:endParaRPr lang="id-ID" dirty="0" smtClean="0">
              <a:solidFill>
                <a:srgbClr val="FF0000"/>
              </a:solidFill>
            </a:endParaRPr>
          </a:p>
          <a:p>
            <a:pPr algn="ctr" rtl="1">
              <a:buNone/>
            </a:pPr>
            <a:r>
              <a:rPr lang="id-ID" dirty="0" smtClean="0"/>
              <a:t>  </a:t>
            </a:r>
            <a:r>
              <a:rPr lang="ar-SA" dirty="0" smtClean="0"/>
              <a:t>عَنْ عَائِشَةَ قَالَتْ اِنْ كانَ رَسُولَ الله صَلَّى اللهُ عَلَيْهِ وَسَلَّمَ لَيُصَلِّى وَ اِنِّى لَمُعْتَرِضَةٌ بَينَ يَدَيهِ اِعْتِرَاضَ الجَنَازَةِ</a:t>
            </a:r>
            <a:r>
              <a:rPr lang="id-ID" dirty="0" smtClean="0"/>
              <a:t>, </a:t>
            </a:r>
            <a:r>
              <a:rPr lang="ar-SA" dirty="0" smtClean="0"/>
              <a:t>حَتَّى اِذَا اَرَادَ اَنْ يُوتِرَ مَسَّنِى بِرِجْلِهِ (النَّسَائِىِّ</a:t>
            </a:r>
            <a:r>
              <a:rPr lang="id-ID" dirty="0" smtClean="0"/>
              <a:t> (</a:t>
            </a:r>
            <a:r>
              <a:rPr lang="ar-SA" dirty="0" smtClean="0"/>
              <a:t>وَاِسْنَادُهُ صَحِيحٌ </a:t>
            </a:r>
            <a:endParaRPr lang="id-ID" dirty="0" smtClean="0"/>
          </a:p>
          <a:p>
            <a:pPr algn="ctr" rtl="1">
              <a:buNone/>
            </a:pPr>
            <a:r>
              <a:rPr lang="ar-SA" dirty="0" smtClean="0"/>
              <a:t>وَلِحَدِيْثِ عَائِشَةَ قَالَتْ فَقَدْتُ رَسُولَ الله صَلَّى اللهُ عَلَيْهِ وَسَلَّمَ لَيلَةً مِنَ الْفِرَاشِ فَالتَمَسْتُهُ فَوَضَعْتُ يَدَىَّ عَلَى بَاطِنِ قَدَمَيهِ</a:t>
            </a:r>
            <a:r>
              <a:rPr lang="id-ID" dirty="0" smtClean="0"/>
              <a:t> (</a:t>
            </a:r>
            <a:r>
              <a:rPr lang="ar-SA" dirty="0" smtClean="0"/>
              <a:t>الحَدِيثُ</a:t>
            </a:r>
            <a:r>
              <a:rPr lang="id-ID" dirty="0" smtClean="0"/>
              <a:t>). </a:t>
            </a:r>
            <a:r>
              <a:rPr lang="ar-SA" dirty="0" smtClean="0"/>
              <a:t>رَوَاهُ مُسْلِمٌ وَالتِّرْمِذِىُّ وَصَحَّحَهُ</a:t>
            </a:r>
            <a:endParaRPr lang="id-ID" dirty="0" smtClean="0"/>
          </a:p>
          <a:p>
            <a:pPr algn="ctr">
              <a:buNone/>
            </a:pPr>
            <a:endParaRPr lang="id-ID"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458200" cy="6169152"/>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lvl="0" algn="ctr">
              <a:buNone/>
            </a:pPr>
            <a:r>
              <a:rPr lang="id-ID" sz="3800" dirty="0" smtClean="0">
                <a:solidFill>
                  <a:srgbClr val="FF0000"/>
                </a:solidFill>
              </a:rPr>
              <a:t>13.</a:t>
            </a:r>
          </a:p>
          <a:p>
            <a:pPr lvl="0" algn="ctr">
              <a:buNone/>
            </a:pPr>
            <a:r>
              <a:rPr lang="id-ID" sz="3800" dirty="0" smtClean="0">
                <a:solidFill>
                  <a:srgbClr val="FF0000"/>
                </a:solidFill>
              </a:rPr>
              <a:t>Memegang Kemaluan.</a:t>
            </a:r>
          </a:p>
          <a:p>
            <a:pPr algn="ctr">
              <a:buNone/>
            </a:pPr>
            <a:r>
              <a:rPr lang="id-ID" dirty="0" smtClean="0"/>
              <a:t>Para ulama’ di kalangan Hanafiyah berpendapat bahwa memegang kemaluan tidak membatalkan wudlu’ berdasarkan Hadits:</a:t>
            </a:r>
          </a:p>
          <a:p>
            <a:pPr algn="ctr" rtl="1">
              <a:buNone/>
            </a:pPr>
            <a:r>
              <a:rPr lang="ar-SA" dirty="0" smtClean="0"/>
              <a:t>وَعَنْ طَلْقِ بْنِ عَلِيٍّ رَضِيَ اللَّهُ عَنْهُ قَالَ : { قَالَ رَجُلٌ مَسِسْت ذَكَرِي ، أَوْ قَالَ : الرَّجُلُ يَمَسُّ ذَكَرَهُ فِي الصَّلَاةِ ، أَعَلَيْهِ الْوُضُوءُ ؟ فَقَالَ النَّبِيُّ صَلَّى اللَّهُ عَلَيْهِ وَسَلَّمَ لَا ، إنَّمَا هُوَ بَضْعَةٌ مِنْك } أَخْرَجَهُ الْخَمْسَةُ ، وَصَحَّحَهُ ابْنُ حِبَّانَ</a:t>
            </a:r>
            <a:endParaRPr lang="id-ID" dirty="0" smtClean="0"/>
          </a:p>
          <a:p>
            <a:pPr algn="ctr">
              <a:buNone/>
            </a:pPr>
            <a:r>
              <a:rPr lang="id-ID" dirty="0" smtClean="0"/>
              <a:t>	</a:t>
            </a:r>
            <a:r>
              <a:rPr lang="id-ID" dirty="0" smtClean="0">
                <a:solidFill>
                  <a:srgbClr val="FF0000"/>
                </a:solidFill>
              </a:rPr>
              <a:t>Sedangkan mayoritas Ulama’, berpendapat bahwa menyentuh kemaluan dapat membatalkan wudlu’ </a:t>
            </a:r>
            <a:r>
              <a:rPr lang="id-ID" dirty="0" smtClean="0"/>
              <a:t>berdasarkan beberapa Hadits berikut ini:</a:t>
            </a:r>
          </a:p>
          <a:p>
            <a:pPr algn="ctr" rtl="1">
              <a:buNone/>
            </a:pPr>
            <a:r>
              <a:rPr lang="ar-SA" dirty="0" smtClean="0"/>
              <a:t>مَنْ مَسَّ فَرْجَهُ فَلْيَتَوَضَّأْ</a:t>
            </a:r>
            <a:r>
              <a:rPr lang="id-ID" dirty="0" smtClean="0"/>
              <a:t>. </a:t>
            </a:r>
            <a:r>
              <a:rPr lang="ar-SA" dirty="0" smtClean="0"/>
              <a:t>اَخْرَجَهُ الطَّبْرَنِى وَصَحَّحَهُ</a:t>
            </a:r>
            <a:endParaRPr lang="id-ID" dirty="0" smtClean="0"/>
          </a:p>
          <a:p>
            <a:pPr algn="ctr" rtl="1">
              <a:buNone/>
            </a:pPr>
            <a:r>
              <a:rPr lang="ar-SA" dirty="0" smtClean="0"/>
              <a:t>وَلِحَدِيْثِ عَمْرِ وَابْنِ شُعَيبٍ عَنْ اَبِيهِ عَنْ جَدِّهِ عَنِ النَّبِىِّ صَلَّى اللهُ عَلَيْهِ وَسَلَّمَ قَالَ</a:t>
            </a:r>
            <a:r>
              <a:rPr lang="id-ID" dirty="0" smtClean="0"/>
              <a:t>: </a:t>
            </a:r>
            <a:r>
              <a:rPr lang="ar-SA" dirty="0" smtClean="0"/>
              <a:t>اَيُّمَا رَجُلٍ مَسَّ فَرْجَهُ فَلْيَتَوَضَّأْ</a:t>
            </a:r>
            <a:r>
              <a:rPr lang="id-ID" dirty="0" smtClean="0"/>
              <a:t>. </a:t>
            </a:r>
            <a:r>
              <a:rPr lang="ar-SA" dirty="0" smtClean="0"/>
              <a:t>اَيُّمَا امْرَأَةٍ مَسَّتْ فَرْجَهَا فَلْيَتَوَضَّأْ</a:t>
            </a:r>
            <a:r>
              <a:rPr lang="id-ID" dirty="0" smtClean="0"/>
              <a:t>. </a:t>
            </a:r>
            <a:r>
              <a:rPr lang="ar-SA" dirty="0" smtClean="0"/>
              <a:t>رَوَاهُ اَحْمَدُ</a:t>
            </a:r>
            <a:r>
              <a:rPr lang="id-ID" dirty="0" smtClean="0"/>
              <a:t>. </a:t>
            </a:r>
            <a:r>
              <a:rPr lang="ar-SA" dirty="0" smtClean="0"/>
              <a:t>وَلِحَدِيْثِ أَبِى هُرَيرَةَ</a:t>
            </a:r>
            <a:r>
              <a:rPr lang="id-ID" dirty="0" smtClean="0"/>
              <a:t>: </a:t>
            </a:r>
            <a:r>
              <a:rPr lang="ar-SA" dirty="0" smtClean="0"/>
              <a:t>اِذَا اَفْضَى اَحَدُكمْ بِيَدِهِ اِلَى فَرْجِهِ لَيْسَ دُونَهَا حِجَابٌ وَلاَ سَتْرٌ فَقَدْ وَجَبَ عَلَيهِ الوُضُوءُ</a:t>
            </a:r>
            <a:r>
              <a:rPr lang="id-ID" dirty="0" smtClean="0"/>
              <a:t>. </a:t>
            </a:r>
            <a:r>
              <a:rPr lang="ar-SA" dirty="0" smtClean="0"/>
              <a:t>اَخْرَجَهُ ابْنُ حِبَّانَ فِى صَحِيحِهِ وَصَحَّحَهُ الحَاآِمُ وَابْنُ عَبْدُ البَرِّ</a:t>
            </a:r>
            <a:r>
              <a:rPr lang="id-ID" dirty="0" smtClean="0"/>
              <a:t>. </a:t>
            </a:r>
          </a:p>
          <a:p>
            <a:pPr algn="ctr">
              <a:buNone/>
            </a:pPr>
            <a:r>
              <a:rPr lang="id-ID" sz="2800" dirty="0" smtClean="0">
                <a:solidFill>
                  <a:srgbClr val="FF0000"/>
                </a:solidFill>
              </a:rPr>
              <a:t>Muhammadiyah memilih pendapat yang kedua </a:t>
            </a:r>
          </a:p>
          <a:p>
            <a:pPr algn="ctr">
              <a:buNone/>
            </a:pPr>
            <a:r>
              <a:rPr lang="id-ID" dirty="0" smtClean="0"/>
              <a:t>dengan alasan Hadits yang pertama dilemahkan oleh para Ulama’ seperti Imam Syafi’i, Abu Hatim, dan lain-lain. Dan sekiranya kuat, Hadits tersebut telah dinasah (dihapus) oleh Hadits-hadits kedua, sebagaimana dikemukakan oleh Ibnu Hibban, At-Thabrani, dan lain-lain.</a:t>
            </a:r>
            <a:endParaRPr lang="id-ID"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458200" cy="6169152"/>
          </a:xfrm>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lvl="0" algn="ctr">
              <a:buNone/>
            </a:pPr>
            <a:r>
              <a:rPr lang="id-ID" sz="4000" b="1" dirty="0" smtClean="0">
                <a:solidFill>
                  <a:srgbClr val="FF0000"/>
                </a:solidFill>
              </a:rPr>
              <a:t>14.</a:t>
            </a:r>
          </a:p>
          <a:p>
            <a:pPr lvl="0" algn="ctr">
              <a:buNone/>
            </a:pPr>
            <a:r>
              <a:rPr lang="id-ID" sz="4000" b="1" dirty="0" smtClean="0">
                <a:solidFill>
                  <a:srgbClr val="FF0000"/>
                </a:solidFill>
              </a:rPr>
              <a:t>Pingsan</a:t>
            </a:r>
            <a:endParaRPr lang="id-ID" dirty="0" smtClean="0">
              <a:solidFill>
                <a:srgbClr val="FF0000"/>
              </a:solidFill>
            </a:endParaRPr>
          </a:p>
          <a:p>
            <a:pPr algn="ctr">
              <a:buNone/>
            </a:pPr>
            <a:r>
              <a:rPr lang="id-ID" dirty="0" smtClean="0"/>
              <a:t>	</a:t>
            </a:r>
            <a:r>
              <a:rPr lang="id-ID" sz="3300" dirty="0" smtClean="0"/>
              <a:t>Jumhur ’ulama sepakat bahwa hilangnya akal disebabkan karena pingsan, gila, dan mabuk menjadi salah satu penyebab batalnya wudhu. Mereka beralasan  bahwa orang yang sedang kehilangan akal  tidak dapat menyadari sesuatu yang terjadi pada dirinya, termasuk buang angin dan lain-lain. Jika orang tidur saja dapat membatalkan wudlu’, apalagi orang yang sedang kehilangan akal. </a:t>
            </a:r>
          </a:p>
          <a:p>
            <a:pPr algn="ctr">
              <a:buNone/>
            </a:pPr>
            <a:r>
              <a:rPr lang="id-ID" dirty="0" smtClean="0"/>
              <a:t> </a:t>
            </a:r>
          </a:p>
          <a:p>
            <a:pPr lvl="0" algn="ctr">
              <a:buNone/>
            </a:pPr>
            <a:r>
              <a:rPr lang="id-ID" sz="4000" dirty="0" smtClean="0">
                <a:solidFill>
                  <a:srgbClr val="FF0000"/>
                </a:solidFill>
              </a:rPr>
              <a:t>15. </a:t>
            </a:r>
          </a:p>
          <a:p>
            <a:pPr lvl="0" algn="ctr">
              <a:buNone/>
            </a:pPr>
            <a:r>
              <a:rPr lang="id-ID" sz="4000" dirty="0" smtClean="0">
                <a:solidFill>
                  <a:srgbClr val="FF0000"/>
                </a:solidFill>
              </a:rPr>
              <a:t>Keluarnya sesuatu dari anggota badan selain hadats (muntah, mimisan, dll)</a:t>
            </a:r>
          </a:p>
          <a:p>
            <a:pPr algn="ctr">
              <a:buNone/>
            </a:pPr>
            <a:r>
              <a:rPr lang="id-ID" sz="3300" dirty="0" smtClean="0"/>
              <a:t>Sebagian ulama’ (Hanafiyah dan Hanabilah) berpendapat </a:t>
            </a:r>
            <a:r>
              <a:rPr lang="en-US" sz="3300" dirty="0" err="1" smtClean="0"/>
              <a:t>bahwa</a:t>
            </a:r>
            <a:r>
              <a:rPr lang="en-US" sz="3300" dirty="0" smtClean="0"/>
              <a:t> </a:t>
            </a:r>
            <a:r>
              <a:rPr lang="id-ID" sz="3300" dirty="0" smtClean="0"/>
              <a:t>Keluarnya sesuatu dari anggota badan selain hadats seperti, muntah, mimisan, dll membatalkan wudlu, berdasarkan beberapa Hadits Nabi saw. </a:t>
            </a:r>
          </a:p>
          <a:p>
            <a:pPr algn="ctr">
              <a:buNone/>
            </a:pPr>
            <a:r>
              <a:rPr lang="id-ID" sz="3300" dirty="0" smtClean="0"/>
              <a:t>Sedangkan menurut sebagian lain (Syafi’iyyah dan Malikiyah) tidak membatalkan dengan alasan Hadits-Hadits yang menjelaskan batalnya lemah, bahkan terdapat Hadits yang menjelaskan sebaliknya.</a:t>
            </a:r>
          </a:p>
          <a:p>
            <a:pPr lvl="0" algn="ctr" rtl="1">
              <a:buNone/>
            </a:pPr>
            <a:r>
              <a:rPr lang="ar-SA" sz="3800" b="1" dirty="0" smtClean="0">
                <a:latin typeface="Traditional Arabic" pitchFamily="18" charset="-78"/>
                <a:cs typeface="Traditional Arabic" pitchFamily="18" charset="-78"/>
              </a:rPr>
              <a:t>حديث عباد بن بشر : [ أنه أصيب بسهام ، وهو يصلي ، فاستمر في صلاته ] أبو داود و غيره من حديث جابر بسند حسن</a:t>
            </a:r>
            <a:endParaRPr lang="id-ID" sz="3800" b="1" dirty="0" smtClean="0">
              <a:latin typeface="Traditional Arabic" pitchFamily="18" charset="-78"/>
              <a:cs typeface="Traditional Arabic" pitchFamily="18" charset="-78"/>
            </a:endParaRPr>
          </a:p>
          <a:p>
            <a:pPr lvl="0" algn="ctr" rtl="1">
              <a:buNone/>
            </a:pPr>
            <a:r>
              <a:rPr lang="ar-SA" sz="3800" b="1" dirty="0" smtClean="0">
                <a:latin typeface="Traditional Arabic" pitchFamily="18" charset="-78"/>
                <a:cs typeface="Traditional Arabic" pitchFamily="18" charset="-78"/>
              </a:rPr>
              <a:t>عَنْ أَنَسٍ أَنَّ النَّبِيَّ صلى الله عليه وسلم احْتَجَمَ فَصَلَّى وَلَمُ يَتَوَضَّأْ وَلَمْ يَزِدْ عَلَى غَسْلِ مَحَاجِمِهِ </a:t>
            </a:r>
            <a:r>
              <a:rPr lang="id-ID" sz="3800" b="1" dirty="0" smtClean="0">
                <a:latin typeface="Traditional Arabic" pitchFamily="18" charset="-78"/>
                <a:cs typeface="Traditional Arabic" pitchFamily="18" charset="-78"/>
              </a:rPr>
              <a:t>)</a:t>
            </a:r>
            <a:r>
              <a:rPr lang="ar-SA" sz="3800" b="1" dirty="0" smtClean="0">
                <a:latin typeface="Traditional Arabic" pitchFamily="18" charset="-78"/>
                <a:cs typeface="Traditional Arabic" pitchFamily="18" charset="-78"/>
              </a:rPr>
              <a:t>سنن الدارقطني</a:t>
            </a:r>
            <a:r>
              <a:rPr lang="id-ID" sz="3800" b="1" dirty="0" smtClean="0">
                <a:latin typeface="Traditional Arabic" pitchFamily="18" charset="-78"/>
                <a:cs typeface="Traditional Arabic" pitchFamily="18" charset="-78"/>
              </a:rPr>
              <a:t>(</a:t>
            </a:r>
          </a:p>
          <a:p>
            <a:pPr algn="ctr">
              <a:buNone/>
            </a:pPr>
            <a:endParaRPr lang="id-ID"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458200" cy="6092952"/>
          </a:xfrm>
        </p:spPr>
        <p:style>
          <a:lnRef idx="1">
            <a:schemeClr val="accent4"/>
          </a:lnRef>
          <a:fillRef idx="2">
            <a:schemeClr val="accent4"/>
          </a:fillRef>
          <a:effectRef idx="1">
            <a:schemeClr val="accent4"/>
          </a:effectRef>
          <a:fontRef idx="minor">
            <a:schemeClr val="dk1"/>
          </a:fontRef>
        </p:style>
        <p:txBody>
          <a:bodyPr>
            <a:normAutofit/>
          </a:bodyPr>
          <a:lstStyle/>
          <a:p>
            <a:pPr algn="ctr">
              <a:buNone/>
            </a:pPr>
            <a:endParaRPr lang="id-ID" sz="6000" dirty="0" smtClean="0"/>
          </a:p>
          <a:p>
            <a:pPr algn="ctr">
              <a:buNone/>
            </a:pPr>
            <a:endParaRPr lang="id-ID" sz="6000" dirty="0" smtClean="0"/>
          </a:p>
          <a:p>
            <a:pPr algn="ctr">
              <a:buNone/>
            </a:pPr>
            <a:r>
              <a:rPr lang="id-ID" sz="6000" dirty="0" smtClean="0"/>
              <a:t>TUNTUNAN</a:t>
            </a:r>
          </a:p>
          <a:p>
            <a:pPr algn="ctr">
              <a:buNone/>
            </a:pPr>
            <a:r>
              <a:rPr lang="id-ID" sz="6000" dirty="0" smtClean="0"/>
              <a:t>TAYAMUM</a:t>
            </a:r>
            <a:endParaRPr lang="id-ID" sz="6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382000" cy="6169152"/>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ctr">
              <a:buNone/>
            </a:pPr>
            <a:r>
              <a:rPr lang="id-ID" dirty="0" smtClean="0"/>
              <a:t>A.</a:t>
            </a:r>
          </a:p>
          <a:p>
            <a:pPr algn="ctr">
              <a:buNone/>
            </a:pPr>
            <a:r>
              <a:rPr lang="en-US" dirty="0" smtClean="0"/>
              <a:t> </a:t>
            </a:r>
            <a:endParaRPr lang="id-ID" sz="2000" dirty="0" smtClean="0"/>
          </a:p>
          <a:p>
            <a:pPr algn="ctr">
              <a:buNone/>
            </a:pPr>
            <a:r>
              <a:rPr lang="id-ID" sz="3600" dirty="0" smtClean="0"/>
              <a:t>DALIL-DALIL DISYARI’ATKANNYA TAYAMUM</a:t>
            </a:r>
            <a:r>
              <a:rPr lang="id-ID" dirty="0" smtClean="0"/>
              <a:t>:</a:t>
            </a:r>
          </a:p>
          <a:p>
            <a:pPr algn="ctr">
              <a:buNone/>
            </a:pPr>
            <a:endParaRPr lang="id-ID" dirty="0" smtClean="0"/>
          </a:p>
          <a:p>
            <a:pPr algn="ctr" rtl="1">
              <a:buFont typeface="Wingdings" pitchFamily="2" charset="2"/>
              <a:buChar char="v"/>
            </a:pPr>
            <a:r>
              <a:rPr lang="ar-SA" sz="3600" b="1" dirty="0" smtClean="0">
                <a:latin typeface="Traditional Arabic" pitchFamily="18" charset="-78"/>
                <a:cs typeface="Traditional Arabic" pitchFamily="18" charset="-78"/>
              </a:rPr>
              <a:t>وَإِنْ كُنْتُمْ مَرْضَى أَوْ عَلَى سَفَرٍ أَوْ جَاءَ أَحَدٌ مِنْكُمْ مِنَ الْغَائِطِ أَوْ لَامَسْتُمُ النِّسَاءَ فَلَمْ تَجِدُوا مَاءً فَتَيَمَّمُوا صَعِيدًا طَيِّبًا فَامْسَحُوا بِوُجُوهِكُمْ وَأَيْدِيكُمْ مِنْهُ [المائدة : 6</a:t>
            </a:r>
            <a:r>
              <a:rPr lang="id-ID" sz="3600" b="1" dirty="0" smtClean="0">
                <a:latin typeface="Traditional Arabic" pitchFamily="18" charset="-78"/>
                <a:cs typeface="Traditional Arabic" pitchFamily="18" charset="-78"/>
              </a:rPr>
              <a:t>] </a:t>
            </a:r>
          </a:p>
          <a:p>
            <a:pPr algn="ctr" rtl="1">
              <a:buFont typeface="Wingdings" pitchFamily="2" charset="2"/>
              <a:buChar char="v"/>
            </a:pPr>
            <a:r>
              <a:rPr lang="ar-SA" sz="3600" b="1" dirty="0" smtClean="0">
                <a:latin typeface="Traditional Arabic" pitchFamily="18" charset="-78"/>
                <a:cs typeface="Traditional Arabic" pitchFamily="18" charset="-78"/>
              </a:rPr>
              <a:t>عن جابر أَنَّ النَّبِيَّ صلى الله عليه وسلم قَالَ : أُعْطِيتُ خَمْسًا لَمْ يُعْطَهُنَّ أَحَدٌ قَبْلِي </a:t>
            </a:r>
            <a:r>
              <a:rPr lang="en-US" sz="3600" b="1" dirty="0" smtClean="0">
                <a:latin typeface="Traditional Arabic" pitchFamily="18" charset="-78"/>
                <a:cs typeface="Traditional Arabic" pitchFamily="18" charset="-78"/>
              </a:rPr>
              <a:t>………</a:t>
            </a:r>
            <a:r>
              <a:rPr lang="ar-SA" sz="3600" b="1" dirty="0" smtClean="0">
                <a:latin typeface="Traditional Arabic" pitchFamily="18" charset="-78"/>
                <a:cs typeface="Traditional Arabic" pitchFamily="18" charset="-78"/>
              </a:rPr>
              <a:t> وَجُعِلَتْ لِيَ الأَرْضُ مَسْجِدًا وَطَهُورًا فَأَيُّمَا رَجُلٍ مِنْ أُمَّتِي أَدْرَكَتْهُ الصَّلاَةُ فَلْيُصَلِّ</a:t>
            </a:r>
            <a:r>
              <a:rPr lang="id-ID" sz="3600" b="1" dirty="0" smtClean="0">
                <a:latin typeface="Traditional Arabic" pitchFamily="18" charset="-78"/>
                <a:cs typeface="Traditional Arabic" pitchFamily="18" charset="-78"/>
              </a:rPr>
              <a:t> )</a:t>
            </a:r>
            <a:r>
              <a:rPr lang="ar-SA" sz="3600" b="1" dirty="0" smtClean="0">
                <a:latin typeface="Traditional Arabic" pitchFamily="18" charset="-78"/>
                <a:cs typeface="Traditional Arabic" pitchFamily="18" charset="-78"/>
              </a:rPr>
              <a:t>رواه البخاري و مسلم</a:t>
            </a:r>
            <a:r>
              <a:rPr lang="id-ID" sz="3600" b="1" dirty="0" smtClean="0">
                <a:latin typeface="Traditional Arabic" pitchFamily="18" charset="-78"/>
                <a:cs typeface="Traditional Arabic" pitchFamily="18" charset="-78"/>
              </a:rPr>
              <a:t>(</a:t>
            </a:r>
          </a:p>
          <a:p>
            <a:pPr algn="ctr">
              <a:buFont typeface="Wingdings" pitchFamily="2" charset="2"/>
              <a:buChar char="v"/>
            </a:pPr>
            <a:endParaRPr lang="en-US" sz="3600"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style>
          <a:lnRef idx="1">
            <a:schemeClr val="accent3"/>
          </a:lnRef>
          <a:fillRef idx="2">
            <a:schemeClr val="accent3"/>
          </a:fillRef>
          <a:effectRef idx="1">
            <a:schemeClr val="accent3"/>
          </a:effectRef>
          <a:fontRef idx="minor">
            <a:schemeClr val="dk1"/>
          </a:fontRef>
        </p:style>
        <p:txBody>
          <a:bodyPr/>
          <a:lstStyle/>
          <a:p>
            <a:pPr algn="ctr"/>
            <a:r>
              <a:rPr lang="id-ID" dirty="0" smtClean="0"/>
              <a:t>b.</a:t>
            </a:r>
            <a:br>
              <a:rPr lang="id-ID" dirty="0" smtClean="0"/>
            </a:br>
            <a:r>
              <a:rPr lang="id-ID" dirty="0" smtClean="0"/>
              <a:t>SEBAB-SEBAB DIPERBOLEHKANNYA:</a:t>
            </a:r>
            <a:endParaRPr lang="id-ID" dirty="0"/>
          </a:p>
        </p:txBody>
      </p:sp>
      <p:sp>
        <p:nvSpPr>
          <p:cNvPr id="3" name="Content Placeholder 2"/>
          <p:cNvSpPr>
            <a:spLocks noGrp="1"/>
          </p:cNvSpPr>
          <p:nvPr>
            <p:ph sz="quarter" idx="1"/>
          </p:nvPr>
        </p:nvSpPr>
        <p:spPr>
          <a:xfrm>
            <a:off x="457200" y="1600200"/>
            <a:ext cx="8458200" cy="4873752"/>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ctr">
              <a:buNone/>
            </a:pPr>
            <a:r>
              <a:rPr lang="id-ID" dirty="0" smtClean="0"/>
              <a:t>Tayamum merupakan rukhsos (keringanan) sebagai pengganti wudlu’ atau mandi besar, manakala seseorang mengalami hal-hal sebagai berikut</a:t>
            </a:r>
          </a:p>
          <a:p>
            <a:pPr marL="457200" lvl="0" indent="-457200" algn="just">
              <a:buFont typeface="+mj-lt"/>
              <a:buAutoNum type="arabicParenR"/>
            </a:pPr>
            <a:r>
              <a:rPr lang="id-ID" sz="2800" dirty="0" smtClean="0">
                <a:solidFill>
                  <a:srgbClr val="FF0000"/>
                </a:solidFill>
              </a:rPr>
              <a:t>Tidak ada air  ( surat al-Maidah ayat : 6 )</a:t>
            </a:r>
          </a:p>
          <a:p>
            <a:pPr marL="457200" lvl="0" indent="-457200" algn="just">
              <a:buFont typeface="+mj-lt"/>
              <a:buAutoNum type="arabicParenR"/>
            </a:pPr>
            <a:r>
              <a:rPr lang="id-ID" sz="2800" dirty="0" smtClean="0">
                <a:solidFill>
                  <a:srgbClr val="FF0000"/>
                </a:solidFill>
              </a:rPr>
              <a:t>Sakit  ( surat al-Maidah ayat : 6 )</a:t>
            </a:r>
          </a:p>
          <a:p>
            <a:pPr marL="457200" lvl="0" indent="-457200" algn="just">
              <a:buFont typeface="+mj-lt"/>
              <a:buAutoNum type="arabicParenR"/>
            </a:pPr>
            <a:r>
              <a:rPr lang="id-ID" sz="2800" dirty="0" smtClean="0">
                <a:solidFill>
                  <a:srgbClr val="FF0000"/>
                </a:solidFill>
              </a:rPr>
              <a:t>Takut mendapat madharat</a:t>
            </a:r>
          </a:p>
          <a:p>
            <a:pPr algn="ctr" rtl="1">
              <a:buNone/>
            </a:pPr>
            <a:r>
              <a:rPr lang="ar-SA" sz="2800" b="1" dirty="0" smtClean="0">
                <a:latin typeface="Traditional Arabic" pitchFamily="18" charset="-78"/>
                <a:cs typeface="Traditional Arabic" pitchFamily="18" charset="-78"/>
              </a:rPr>
              <a:t>عَنْ عَمْرِو بْنِ الْعَاصِ قَالَ احْتَلَمْتُ فِى لَيْلَةٍ بَارِدَةٍ فِى غَزْوَةِ ذَاتِ السَّلاَسِلِ فَأَشْفَقْتُ إِنِ اغْتَسَلْتُ أَنْ أَهْلِكَ فَتَيَمَّمْتُ ثُمَّ صَلَّيْتُ بِأَصْحَابِى الصُّبْحَ فَذَكَرُوا ذَلِكَ لِلنَّبِىِّ -صلى الله عليه وسلم- فَقَالَ « يَا عَمْرُو صَلَّيْتَ بِأَصْحَابِكَ وَأَنْتَ جُنُبٌ ». فَأَخْبَرْتُهُ بِالَّذِى مَنَعَنِى مِنَ الاِغْتِسَالِ وَقُلْتُ إِنِّى سَمِعْتُ اللَّهَ يَقُولُ (وَلاَ تَقْتُلُوا أَنْفُسَكُمْ إِنَّ اللَّهَ كَانَ بِكُمْ رَحِيمًا) فَضَحِكَ رَسُولُ اللَّهِ -صلى الله عليه وسلم- وَلَمْ يَقُلْ شَيْئًا</a:t>
            </a:r>
            <a:endParaRPr lang="id-ID" sz="2800" b="1" dirty="0" smtClean="0">
              <a:latin typeface="Traditional Arabic" pitchFamily="18" charset="-78"/>
              <a:cs typeface="Traditional Arabic" pitchFamily="18" charset="-78"/>
            </a:endParaRPr>
          </a:p>
          <a:p>
            <a:pPr algn="ctr" rtl="1">
              <a:buNone/>
            </a:pPr>
            <a:r>
              <a:rPr lang="ar-SA" sz="2800" dirty="0" smtClean="0">
                <a:latin typeface="Traditional Arabic" pitchFamily="18" charset="-78"/>
                <a:cs typeface="Traditional Arabic" pitchFamily="18" charset="-78"/>
              </a:rPr>
              <a:t> رواه أحمد و أبو داود و الحاكم والدارقطني وابن حبان –</a:t>
            </a:r>
            <a:endParaRPr lang="id-ID" sz="2800" dirty="0" smtClean="0">
              <a:latin typeface="Traditional Arabic" pitchFamily="18" charset="-78"/>
              <a:cs typeface="Traditional Arabic" pitchFamily="18" charset="-78"/>
            </a:endParaRPr>
          </a:p>
          <a:p>
            <a:pPr algn="ctr">
              <a:buNone/>
            </a:pPr>
            <a:endParaRPr lang="id-ID"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style>
          <a:lnRef idx="3">
            <a:schemeClr val="lt1"/>
          </a:lnRef>
          <a:fillRef idx="1">
            <a:schemeClr val="accent1"/>
          </a:fillRef>
          <a:effectRef idx="1">
            <a:schemeClr val="accent1"/>
          </a:effectRef>
          <a:fontRef idx="minor">
            <a:schemeClr val="lt1"/>
          </a:fontRef>
        </p:style>
        <p:txBody>
          <a:bodyPr/>
          <a:lstStyle/>
          <a:p>
            <a:pPr algn="ctr"/>
            <a:r>
              <a:rPr lang="id-ID" dirty="0" smtClean="0"/>
              <a:t>c.</a:t>
            </a:r>
            <a:br>
              <a:rPr lang="id-ID" dirty="0" smtClean="0"/>
            </a:br>
            <a:r>
              <a:rPr lang="id-ID" dirty="0" smtClean="0"/>
              <a:t>Tata cara tayamum</a:t>
            </a:r>
            <a:endParaRPr lang="id-ID" dirty="0"/>
          </a:p>
        </p:txBody>
      </p:sp>
      <p:sp>
        <p:nvSpPr>
          <p:cNvPr id="3" name="Content Placeholder 2"/>
          <p:cNvSpPr>
            <a:spLocks noGrp="1"/>
          </p:cNvSpPr>
          <p:nvPr>
            <p:ph sz="quarter" idx="1"/>
          </p:nvPr>
        </p:nvSpPr>
        <p:spPr>
          <a:xfrm>
            <a:off x="457200" y="1600200"/>
            <a:ext cx="8305800" cy="4873752"/>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457200" indent="-457200" algn="ctr">
              <a:buNone/>
            </a:pPr>
            <a:r>
              <a:rPr lang="id-ID" sz="3200" dirty="0" smtClean="0"/>
              <a:t>1. </a:t>
            </a:r>
          </a:p>
          <a:p>
            <a:pPr marL="457200" indent="-457200" algn="ctr">
              <a:buNone/>
            </a:pPr>
            <a:r>
              <a:rPr lang="en-US" sz="4400" dirty="0" err="1" smtClean="0">
                <a:solidFill>
                  <a:srgbClr val="00B050"/>
                </a:solidFill>
              </a:rPr>
              <a:t>Niat</a:t>
            </a:r>
            <a:r>
              <a:rPr lang="en-US" sz="4400" dirty="0" smtClean="0">
                <a:solidFill>
                  <a:srgbClr val="00B050"/>
                </a:solidFill>
              </a:rPr>
              <a:t> </a:t>
            </a:r>
            <a:r>
              <a:rPr lang="en-US" sz="4400" dirty="0" err="1" smtClean="0">
                <a:solidFill>
                  <a:srgbClr val="00B050"/>
                </a:solidFill>
              </a:rPr>
              <a:t>ikhlas</a:t>
            </a:r>
            <a:r>
              <a:rPr lang="en-US" sz="4400" dirty="0" smtClean="0">
                <a:solidFill>
                  <a:srgbClr val="00B050"/>
                </a:solidFill>
              </a:rPr>
              <a:t> </a:t>
            </a:r>
            <a:r>
              <a:rPr lang="en-US" sz="4400" dirty="0" err="1" smtClean="0">
                <a:solidFill>
                  <a:srgbClr val="00B050"/>
                </a:solidFill>
              </a:rPr>
              <a:t>karena</a:t>
            </a:r>
            <a:r>
              <a:rPr lang="en-US" sz="4400" dirty="0" smtClean="0">
                <a:solidFill>
                  <a:srgbClr val="00B050"/>
                </a:solidFill>
              </a:rPr>
              <a:t> Allah</a:t>
            </a:r>
          </a:p>
          <a:p>
            <a:pPr marL="457200" lvl="0" indent="-457200" algn="ctr">
              <a:buNone/>
            </a:pPr>
            <a:r>
              <a:rPr lang="id-ID" sz="3200" dirty="0" smtClean="0"/>
              <a:t>2. </a:t>
            </a:r>
          </a:p>
          <a:p>
            <a:pPr marL="457200" lvl="0" indent="-457200" algn="ctr">
              <a:buNone/>
            </a:pPr>
            <a:r>
              <a:rPr lang="en-US" sz="4400" dirty="0" err="1" smtClean="0">
                <a:solidFill>
                  <a:srgbClr val="00B050"/>
                </a:solidFill>
              </a:rPr>
              <a:t>Membaca</a:t>
            </a:r>
            <a:r>
              <a:rPr lang="id-ID" sz="4400" dirty="0" smtClean="0">
                <a:solidFill>
                  <a:srgbClr val="00B050"/>
                </a:solidFill>
              </a:rPr>
              <a:t> </a:t>
            </a:r>
            <a:r>
              <a:rPr lang="en-US" sz="4400" dirty="0" err="1" smtClean="0">
                <a:solidFill>
                  <a:srgbClr val="00B050"/>
                </a:solidFill>
              </a:rPr>
              <a:t>basmalah</a:t>
            </a:r>
            <a:endParaRPr lang="id-ID" sz="4400" dirty="0" smtClean="0">
              <a:solidFill>
                <a:srgbClr val="00B050"/>
              </a:solidFill>
            </a:endParaRPr>
          </a:p>
          <a:p>
            <a:pPr algn="ctr" rtl="1">
              <a:buFont typeface="Wingdings" pitchFamily="2" charset="2"/>
              <a:buChar char="v"/>
            </a:pPr>
            <a:r>
              <a:rPr lang="ar-SA" sz="3600" b="1" dirty="0" smtClean="0">
                <a:latin typeface="Traditional Arabic" pitchFamily="18" charset="-78"/>
                <a:cs typeface="Traditional Arabic" pitchFamily="18" charset="-78"/>
              </a:rPr>
              <a:t>إِنَّمَا الأَعْمَالُ بِالنِّيَّاتِ</a:t>
            </a:r>
            <a:r>
              <a:rPr lang="en-US" sz="3600" b="1" dirty="0" smtClean="0">
                <a:latin typeface="Traditional Arabic" pitchFamily="18" charset="-78"/>
                <a:cs typeface="Traditional Arabic" pitchFamily="18" charset="-78"/>
              </a:rPr>
              <a:t>) </a:t>
            </a:r>
            <a:r>
              <a:rPr lang="ar-SA" sz="3600" b="1" dirty="0" smtClean="0">
                <a:latin typeface="Traditional Arabic" pitchFamily="18" charset="-78"/>
                <a:cs typeface="Traditional Arabic" pitchFamily="18" charset="-78"/>
              </a:rPr>
              <a:t>صحيح البخاري </a:t>
            </a:r>
            <a:r>
              <a:rPr lang="en-US" sz="3600" b="1" dirty="0" smtClean="0">
                <a:latin typeface="Traditional Arabic" pitchFamily="18" charset="-78"/>
                <a:cs typeface="Traditional Arabic" pitchFamily="18" charset="-78"/>
              </a:rPr>
              <a:t>(</a:t>
            </a:r>
            <a:r>
              <a:rPr lang="ar-SA" sz="3600" b="1" dirty="0" smtClean="0">
                <a:latin typeface="Traditional Arabic" pitchFamily="18" charset="-78"/>
                <a:cs typeface="Traditional Arabic" pitchFamily="18" charset="-78"/>
              </a:rPr>
              <a:t>ـ</a:t>
            </a:r>
            <a:endParaRPr lang="id-ID" sz="3600" b="1" dirty="0" smtClean="0">
              <a:latin typeface="Traditional Arabic" pitchFamily="18" charset="-78"/>
              <a:cs typeface="Traditional Arabic" pitchFamily="18" charset="-78"/>
            </a:endParaRPr>
          </a:p>
          <a:p>
            <a:pPr algn="ctr" rtl="1">
              <a:buFont typeface="Wingdings" pitchFamily="2" charset="2"/>
              <a:buChar char="v"/>
            </a:pPr>
            <a:r>
              <a:rPr lang="ar-SA" sz="3600" b="1" dirty="0" smtClean="0">
                <a:latin typeface="Traditional Arabic" pitchFamily="18" charset="-78"/>
                <a:cs typeface="Traditional Arabic" pitchFamily="18" charset="-78"/>
              </a:rPr>
              <a:t>عن ابى هريرة روي عن رسول الله صلّى الله عليه وآله وسلم كُل أَمْرٍ لاَ يُبْدَأُ فِيهِ بِبِسْمِ اللَّهِ الرَّحْمَنِ الرَّحِيمِ فَهُوَ أَقْطَعُ رواه عبد القدير الرهويه </a:t>
            </a:r>
            <a:endParaRPr lang="id-ID" sz="3600" b="1" dirty="0" smtClean="0">
              <a:latin typeface="Traditional Arabic" pitchFamily="18" charset="-78"/>
              <a:cs typeface="Traditional Arabic" pitchFamily="18" charset="-78"/>
            </a:endParaRPr>
          </a:p>
          <a:p>
            <a:pPr marL="457200" lvl="0" indent="-457200" algn="ctr">
              <a:buNone/>
            </a:pPr>
            <a:endParaRPr lang="id-ID" sz="32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1417638"/>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lgn="ctr"/>
            <a:r>
              <a:rPr lang="id-ID" dirty="0" smtClean="0"/>
              <a:t>3. </a:t>
            </a:r>
            <a:r>
              <a:rPr lang="en-US" dirty="0" smtClean="0"/>
              <a:t/>
            </a:r>
            <a:br>
              <a:rPr lang="en-US" dirty="0" smtClean="0"/>
            </a:br>
            <a:r>
              <a:rPr lang="id-ID" sz="3200" dirty="0" smtClean="0">
                <a:solidFill>
                  <a:srgbClr val="00B050"/>
                </a:solidFill>
              </a:rPr>
              <a:t>Meletakkan kedua tangan di tanah lalu meniupnya</a:t>
            </a:r>
            <a:r>
              <a:rPr lang="id-ID" sz="2400" b="1" dirty="0" smtClean="0"/>
              <a:t>,</a:t>
            </a:r>
            <a:endParaRPr lang="en-US" dirty="0"/>
          </a:p>
        </p:txBody>
      </p:sp>
      <p:sp>
        <p:nvSpPr>
          <p:cNvPr id="4" name="Content Placeholder 3"/>
          <p:cNvSpPr>
            <a:spLocks noGrp="1"/>
          </p:cNvSpPr>
          <p:nvPr>
            <p:ph sz="quarter" idx="2"/>
          </p:nvPr>
        </p:nvSpPr>
        <p:spPr>
          <a:xfrm>
            <a:off x="4270248" y="1600200"/>
            <a:ext cx="4492752" cy="5257800"/>
          </a:xfrm>
        </p:spPr>
        <p:style>
          <a:lnRef idx="1">
            <a:schemeClr val="accent4"/>
          </a:lnRef>
          <a:fillRef idx="2">
            <a:schemeClr val="accent4"/>
          </a:fillRef>
          <a:effectRef idx="1">
            <a:schemeClr val="accent4"/>
          </a:effectRef>
          <a:fontRef idx="minor">
            <a:schemeClr val="dk1"/>
          </a:fontRef>
        </p:style>
        <p:txBody>
          <a:bodyPr>
            <a:noAutofit/>
          </a:bodyPr>
          <a:lstStyle/>
          <a:p>
            <a:pPr algn="ctr" rtl="1">
              <a:buFont typeface="Wingdings" pitchFamily="2" charset="2"/>
              <a:buChar char="v"/>
            </a:pPr>
            <a:r>
              <a:rPr lang="ar-SA" sz="3600" dirty="0" smtClean="0">
                <a:latin typeface="Traditional Arabic" pitchFamily="18" charset="-78"/>
                <a:cs typeface="Traditional Arabic" pitchFamily="18" charset="-78"/>
              </a:rPr>
              <a:t>إِنَّمَا كَانَ يَكْفِيكَ هَكَذَا فَضَرَبَ النَّبِيُّ صلى الله عليه وسلم بِكَفَّيْهِ الأَرْضَ وَنَفَخَ فِيهِمَا</a:t>
            </a:r>
            <a:endParaRPr lang="en-US" sz="3600" dirty="0" smtClean="0">
              <a:latin typeface="Traditional Arabic" pitchFamily="18" charset="-78"/>
              <a:cs typeface="Traditional Arabic" pitchFamily="18" charset="-78"/>
            </a:endParaRPr>
          </a:p>
          <a:p>
            <a:pPr algn="ctr" rtl="1">
              <a:buNone/>
            </a:pPr>
            <a:endParaRPr lang="en-US" sz="3600" dirty="0" smtClean="0">
              <a:latin typeface="Traditional Arabic" pitchFamily="18" charset="-78"/>
              <a:cs typeface="Traditional Arabic" pitchFamily="18" charset="-78"/>
            </a:endParaRPr>
          </a:p>
          <a:p>
            <a:pPr algn="ctr" rtl="1">
              <a:buFont typeface="Wingdings" pitchFamily="2" charset="2"/>
              <a:buChar char="v"/>
            </a:pPr>
            <a:r>
              <a:rPr lang="ar-SA" sz="3600" dirty="0" smtClean="0">
                <a:latin typeface="Traditional Arabic" pitchFamily="18" charset="-78"/>
                <a:cs typeface="Traditional Arabic" pitchFamily="18" charset="-78"/>
              </a:rPr>
              <a:t>عَنْ عَمَّارِ بْنِ يَاسِرٍ قَالَ سَأَلْتُ النَّبِىَّ -صلى الله عليه وسلم- عَنِ التَّيَمُّمِ فَأَمَرَنِى ضَرْبَةً وَاحِدَةً لِلْوَجْهِ وَالْكَفَّيْنِ. - رواه أحمد و أبو داود</a:t>
            </a:r>
            <a:endParaRPr lang="en-US" sz="3200" dirty="0" smtClean="0">
              <a:latin typeface="Traditional Arabic" pitchFamily="18" charset="-78"/>
              <a:cs typeface="Traditional Arabic" pitchFamily="18" charset="-78"/>
            </a:endParaRPr>
          </a:p>
          <a:p>
            <a:pPr algn="r" rtl="1">
              <a:buFont typeface="Wingdings" pitchFamily="2" charset="2"/>
              <a:buChar char="v"/>
            </a:pPr>
            <a:endParaRPr lang="en-US" sz="3200" dirty="0">
              <a:latin typeface="Traditional Arabic" pitchFamily="18" charset="-78"/>
              <a:cs typeface="Traditional Arabic" pitchFamily="18" charset="-78"/>
            </a:endParaRPr>
          </a:p>
        </p:txBody>
      </p:sp>
      <p:pic>
        <p:nvPicPr>
          <p:cNvPr id="44034" name="Picture 2" descr="D:\Artkel-artikel\Ibadah\Thaharah\gambar tayamum\menepuk.png"/>
          <p:cNvPicPr>
            <a:picLocks noGrp="1" noChangeAspect="1" noChangeArrowheads="1"/>
          </p:cNvPicPr>
          <p:nvPr>
            <p:ph sz="quarter" idx="1"/>
          </p:nvPr>
        </p:nvPicPr>
        <p:blipFill>
          <a:blip r:embed="rId2" cstate="print"/>
          <a:srcRect/>
          <a:stretch>
            <a:fillRect/>
          </a:stretch>
        </p:blipFill>
        <p:spPr bwMode="auto">
          <a:xfrm>
            <a:off x="457200" y="1676400"/>
            <a:ext cx="3962400" cy="5181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id-ID" sz="4800" dirty="0" smtClean="0"/>
              <a:t>B</a:t>
            </a:r>
            <a:br>
              <a:rPr lang="id-ID" sz="4800" dirty="0" smtClean="0"/>
            </a:br>
            <a:r>
              <a:rPr lang="id-ID" sz="4800" dirty="0" smtClean="0"/>
              <a:t>TUNTUNAN WUDLU’</a:t>
            </a:r>
            <a:endParaRPr lang="en-US" sz="4800" dirty="0"/>
          </a:p>
        </p:txBody>
      </p:sp>
      <p:sp>
        <p:nvSpPr>
          <p:cNvPr id="3" name="Content Placeholder 2"/>
          <p:cNvSpPr>
            <a:spLocks noGrp="1"/>
          </p:cNvSpPr>
          <p:nvPr>
            <p:ph sz="quarter" idx="1"/>
          </p:nvPr>
        </p:nvSpPr>
        <p:spPr>
          <a:xfrm>
            <a:off x="457200" y="1600200"/>
            <a:ext cx="8305800" cy="4873752"/>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457200" indent="-457200">
              <a:buAutoNum type="alphaUcPeriod"/>
            </a:pPr>
            <a:endParaRPr lang="id-ID" sz="3200" dirty="0" smtClean="0"/>
          </a:p>
          <a:p>
            <a:pPr marL="457200" indent="-457200">
              <a:buAutoNum type="alphaUcPeriod"/>
            </a:pPr>
            <a:r>
              <a:rPr lang="en-US" sz="3200" dirty="0" smtClean="0"/>
              <a:t>ALAT TOHAROH DAN PEMBAGIAN AIR</a:t>
            </a:r>
          </a:p>
          <a:p>
            <a:pPr marL="457200" indent="-457200">
              <a:buAutoNum type="alphaUcPeriod"/>
            </a:pPr>
            <a:r>
              <a:rPr lang="en-US" sz="3200" dirty="0" smtClean="0"/>
              <a:t>DASAR HUKUM/FADLILAH2NYA</a:t>
            </a:r>
            <a:endParaRPr lang="id-ID" sz="3200" dirty="0" smtClean="0"/>
          </a:p>
          <a:p>
            <a:pPr marL="457200" indent="-457200">
              <a:buAutoNum type="alphaUcPeriod"/>
            </a:pPr>
            <a:endParaRPr lang="en-US" sz="3200" dirty="0" smtClean="0"/>
          </a:p>
          <a:p>
            <a:pPr marL="457200" indent="-457200">
              <a:buAutoNum type="alphaUcPeriod"/>
            </a:pPr>
            <a:r>
              <a:rPr lang="en-US" sz="3200" dirty="0" smtClean="0"/>
              <a:t>TATA CARANYA</a:t>
            </a:r>
            <a:endParaRPr lang="id-ID" sz="3200" dirty="0" smtClean="0"/>
          </a:p>
          <a:p>
            <a:pPr marL="457200" indent="-457200">
              <a:buAutoNum type="alphaUcPeriod"/>
            </a:pPr>
            <a:endParaRPr lang="en-US" sz="3200" dirty="0" smtClean="0"/>
          </a:p>
          <a:p>
            <a:pPr marL="457200" indent="-457200">
              <a:buAutoNum type="alphaUcPeriod"/>
            </a:pPr>
            <a:r>
              <a:rPr lang="id-ID" sz="3200" dirty="0" smtClean="0"/>
              <a:t>PENJELASAN-PENJELASAN SEPUTAR WUDLU’</a:t>
            </a:r>
            <a:endParaRPr lang="en-US" sz="3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lvl="0" algn="ctr"/>
            <a:r>
              <a:rPr lang="id-ID" b="1" dirty="0" smtClean="0"/>
              <a:t>4.</a:t>
            </a:r>
            <a:br>
              <a:rPr lang="id-ID" b="1" dirty="0" smtClean="0"/>
            </a:br>
            <a:r>
              <a:rPr lang="id-ID" sz="4900" b="1" dirty="0" smtClean="0">
                <a:solidFill>
                  <a:srgbClr val="00B050"/>
                </a:solidFill>
              </a:rPr>
              <a:t>Mengusap muka</a:t>
            </a:r>
            <a:endParaRPr lang="en-US" sz="4900" dirty="0"/>
          </a:p>
        </p:txBody>
      </p:sp>
      <p:sp>
        <p:nvSpPr>
          <p:cNvPr id="4" name="Content Placeholder 3"/>
          <p:cNvSpPr>
            <a:spLocks noGrp="1"/>
          </p:cNvSpPr>
          <p:nvPr>
            <p:ph sz="quarter" idx="2"/>
          </p:nvPr>
        </p:nvSpPr>
        <p:spPr>
          <a:xfrm>
            <a:off x="4270248" y="1600200"/>
            <a:ext cx="4416552" cy="4953000"/>
          </a:xfrm>
          <a:solidFill>
            <a:srgbClr val="92D050"/>
          </a:solidFill>
        </p:spPr>
        <p:txBody>
          <a:bodyPr/>
          <a:lstStyle/>
          <a:p>
            <a:pPr algn="ctr" rtl="1">
              <a:buNone/>
            </a:pPr>
            <a:endParaRPr lang="en-US" dirty="0" smtClean="0"/>
          </a:p>
          <a:p>
            <a:pPr algn="ctr" rtl="1">
              <a:buNone/>
            </a:pPr>
            <a:endParaRPr lang="en-US" dirty="0" smtClean="0"/>
          </a:p>
          <a:p>
            <a:pPr algn="ctr" rtl="1">
              <a:buNone/>
            </a:pPr>
            <a:r>
              <a:rPr lang="en-US" dirty="0" smtClean="0"/>
              <a:t> </a:t>
            </a:r>
            <a:r>
              <a:rPr lang="ar-SA" dirty="0" smtClean="0"/>
              <a:t> </a:t>
            </a:r>
            <a:r>
              <a:rPr lang="ar-SA" sz="4400" dirty="0" smtClean="0">
                <a:latin typeface="Traditional Arabic" pitchFamily="18" charset="-78"/>
                <a:cs typeface="Traditional Arabic" pitchFamily="18" charset="-78"/>
              </a:rPr>
              <a:t>فَقَالَ النَّبِيُّ صلى الله عليه وسلم ثُمَّ مَسَحَ بِهِمَا وَجْهَهُ وَكَفَّيْهِ</a:t>
            </a:r>
            <a:endParaRPr lang="en-US" dirty="0">
              <a:latin typeface="Traditional Arabic" pitchFamily="18" charset="-78"/>
              <a:cs typeface="Traditional Arabic" pitchFamily="18" charset="-78"/>
            </a:endParaRPr>
          </a:p>
        </p:txBody>
      </p:sp>
      <p:pic>
        <p:nvPicPr>
          <p:cNvPr id="45058" name="Picture 2" descr="D:\Artkel-artikel\Ibadah\Thaharah\gambar tayamum\mengusap wajah.png"/>
          <p:cNvPicPr>
            <a:picLocks noGrp="1" noChangeAspect="1" noChangeArrowheads="1"/>
          </p:cNvPicPr>
          <p:nvPr>
            <p:ph sz="quarter" idx="1"/>
          </p:nvPr>
        </p:nvPicPr>
        <p:blipFill>
          <a:blip r:embed="rId2" cstate="print"/>
          <a:srcRect/>
          <a:stretch>
            <a:fillRect/>
          </a:stretch>
        </p:blipFill>
        <p:spPr bwMode="auto">
          <a:xfrm>
            <a:off x="457200" y="1600200"/>
            <a:ext cx="3657600" cy="5257800"/>
          </a:xfrm>
          <a:prstGeom prst="rect">
            <a:avLst/>
          </a:prstGeo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a:solidFill>
            <a:srgbClr val="FFC000"/>
          </a:solidFill>
        </p:spPr>
        <p:txBody>
          <a:bodyPr>
            <a:normAutofit fontScale="90000"/>
          </a:bodyPr>
          <a:lstStyle/>
          <a:p>
            <a:pPr lvl="0" algn="ctr"/>
            <a:r>
              <a:rPr lang="en-US" sz="2800" b="1" dirty="0" smtClean="0">
                <a:solidFill>
                  <a:srgbClr val="00B050"/>
                </a:solidFill>
              </a:rPr>
              <a:t>5. </a:t>
            </a:r>
            <a:br>
              <a:rPr lang="en-US" sz="2800" b="1" dirty="0" smtClean="0">
                <a:solidFill>
                  <a:srgbClr val="00B050"/>
                </a:solidFill>
              </a:rPr>
            </a:br>
            <a:r>
              <a:rPr lang="id-ID" sz="3600" b="1" dirty="0" smtClean="0">
                <a:solidFill>
                  <a:srgbClr val="00B050"/>
                </a:solidFill>
              </a:rPr>
              <a:t>Mengusap </a:t>
            </a:r>
            <a:r>
              <a:rPr lang="en-US" sz="3600" b="1" dirty="0" smtClean="0">
                <a:solidFill>
                  <a:srgbClr val="00B050"/>
                </a:solidFill>
              </a:rPr>
              <a:t> </a:t>
            </a:r>
            <a:r>
              <a:rPr lang="id-ID" sz="3600" b="1" dirty="0" smtClean="0">
                <a:solidFill>
                  <a:srgbClr val="00B050"/>
                </a:solidFill>
              </a:rPr>
              <a:t>telapak tangan</a:t>
            </a:r>
            <a:r>
              <a:rPr lang="id-ID" sz="3600" b="1" dirty="0" smtClean="0"/>
              <a:t> </a:t>
            </a:r>
            <a:r>
              <a:rPr lang="id-ID" sz="3600" dirty="0" smtClean="0"/>
              <a:t/>
            </a:r>
            <a:br>
              <a:rPr lang="id-ID" sz="3600" dirty="0" smtClean="0"/>
            </a:br>
            <a:endParaRPr lang="en-US" dirty="0"/>
          </a:p>
        </p:txBody>
      </p:sp>
      <p:sp>
        <p:nvSpPr>
          <p:cNvPr id="4" name="Content Placeholder 3"/>
          <p:cNvSpPr>
            <a:spLocks noGrp="1"/>
          </p:cNvSpPr>
          <p:nvPr>
            <p:ph sz="quarter" idx="2"/>
          </p:nvPr>
        </p:nvSpPr>
        <p:spPr>
          <a:xfrm>
            <a:off x="4270248" y="1600200"/>
            <a:ext cx="4492752" cy="5029200"/>
          </a:xfrm>
          <a:solidFill>
            <a:srgbClr val="92D050"/>
          </a:solidFill>
        </p:spPr>
        <p:txBody>
          <a:bodyPr>
            <a:normAutofit/>
          </a:bodyPr>
          <a:lstStyle/>
          <a:p>
            <a:pPr algn="ctr">
              <a:buNone/>
            </a:pPr>
            <a:endParaRPr lang="en-US" sz="4000" dirty="0" smtClean="0">
              <a:latin typeface="Traditional Arabic" pitchFamily="18" charset="-78"/>
              <a:cs typeface="Traditional Arabic" pitchFamily="18" charset="-78"/>
            </a:endParaRPr>
          </a:p>
          <a:p>
            <a:pPr algn="ctr">
              <a:buNone/>
            </a:pPr>
            <a:r>
              <a:rPr lang="ar-SA" sz="4000" dirty="0" smtClean="0">
                <a:latin typeface="Traditional Arabic" pitchFamily="18" charset="-78"/>
                <a:cs typeface="Traditional Arabic" pitchFamily="18" charset="-78"/>
              </a:rPr>
              <a:t> فَقَالَ النَّبِيُّ صلى الله عليه وسلم ثُمَّ مَسَحَ بِهِمَا وَجْهَهُ وَكَفَّيْهِ</a:t>
            </a:r>
            <a:endParaRPr lang="en-US" sz="4000" dirty="0">
              <a:latin typeface="Traditional Arabic" pitchFamily="18" charset="-78"/>
              <a:cs typeface="Traditional Arabic" pitchFamily="18" charset="-78"/>
            </a:endParaRPr>
          </a:p>
        </p:txBody>
      </p:sp>
      <p:pic>
        <p:nvPicPr>
          <p:cNvPr id="46082" name="Picture 2" descr="D:\Artkel-artikel\Ibadah\Thaharah\gambar tayamum\tangan kanan.png"/>
          <p:cNvPicPr>
            <a:picLocks noGrp="1" noChangeAspect="1" noChangeArrowheads="1"/>
          </p:cNvPicPr>
          <p:nvPr>
            <p:ph sz="quarter" idx="1"/>
          </p:nvPr>
        </p:nvPicPr>
        <p:blipFill>
          <a:blip r:embed="rId2" cstate="print"/>
          <a:srcRect/>
          <a:stretch>
            <a:fillRect/>
          </a:stretch>
        </p:blipFill>
        <p:spPr bwMode="auto">
          <a:xfrm>
            <a:off x="457200" y="1524000"/>
            <a:ext cx="3657600" cy="5029200"/>
          </a:xfrm>
          <a:prstGeom prst="rect">
            <a:avLst/>
          </a:prstGeom>
          <a:noFill/>
        </p:spPr>
      </p:pic>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id-ID" b="1" dirty="0" smtClean="0"/>
              <a:t>D.</a:t>
            </a:r>
            <a:br>
              <a:rPr lang="id-ID" b="1" dirty="0" smtClean="0"/>
            </a:br>
            <a:r>
              <a:rPr lang="id-ID" b="1" dirty="0" smtClean="0"/>
              <a:t>BEBERAPA PENJELASAN TAMBAHAN SEPUTAR TAYAMUM</a:t>
            </a:r>
            <a:endParaRPr lang="id-ID" dirty="0"/>
          </a:p>
        </p:txBody>
      </p:sp>
      <p:sp>
        <p:nvSpPr>
          <p:cNvPr id="3" name="Content Placeholder 2"/>
          <p:cNvSpPr>
            <a:spLocks noGrp="1"/>
          </p:cNvSpPr>
          <p:nvPr>
            <p:ph sz="quarter" idx="1"/>
          </p:nvPr>
        </p:nvSpPr>
        <p:spPr>
          <a:xfrm>
            <a:off x="457200" y="1600200"/>
            <a:ext cx="8382000" cy="5029200"/>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457200" indent="-457200" algn="ctr">
              <a:buNone/>
            </a:pPr>
            <a:r>
              <a:rPr lang="id-ID" sz="3600" dirty="0" smtClean="0"/>
              <a:t>1</a:t>
            </a:r>
          </a:p>
          <a:p>
            <a:pPr lvl="0" algn="ctr">
              <a:buNone/>
            </a:pPr>
            <a:r>
              <a:rPr lang="id-ID" sz="3600" dirty="0" smtClean="0"/>
              <a:t>Cara bertayamum, bisa dimulai telapak tangan dulu kemudian muka.</a:t>
            </a:r>
          </a:p>
          <a:p>
            <a:pPr algn="ctr">
              <a:buNone/>
            </a:pPr>
            <a:r>
              <a:rPr lang="id-ID" sz="3600" b="1" dirty="0" smtClean="0"/>
              <a:t> </a:t>
            </a:r>
            <a:endParaRPr lang="id-ID" sz="3600" dirty="0" smtClean="0"/>
          </a:p>
          <a:p>
            <a:pPr algn="ctr" rtl="1">
              <a:buNone/>
            </a:pPr>
            <a:r>
              <a:rPr lang="id-ID" sz="3600" b="1" dirty="0" smtClean="0"/>
              <a:t>« </a:t>
            </a:r>
            <a:r>
              <a:rPr lang="ar-SA" sz="3600" dirty="0" smtClean="0"/>
              <a:t>إِنَّمَا كَانَ يَكْفِيكَ أَنْ تَصْنَعَ هَكَذَا ». فَضَرَبَ بِيَدِهِ عَلَى الأَرْضِ فَنَفَضَهَا ثُمَّ ضَرَبَ بِشِمَالِهِ عَلَى يَمِينِهِ وَبِيَمِينِهِ عَلَى شِمَالِهِ عَلَى الْكَفَّيْنِ ثُمَّ مَسَحَ وَجْهَهُ</a:t>
            </a:r>
            <a:r>
              <a:rPr lang="id-ID" sz="3600" dirty="0" smtClean="0"/>
              <a:t>.</a:t>
            </a:r>
            <a:r>
              <a:rPr lang="ar-SA" sz="3600" dirty="0" smtClean="0"/>
              <a:t> سنن أبى داود - (ج 1 / ص 446</a:t>
            </a:r>
            <a:r>
              <a:rPr lang="id-ID" sz="3600" dirty="0" smtClean="0"/>
              <a:t>)</a:t>
            </a:r>
          </a:p>
          <a:p>
            <a:pPr algn="ctr" rtl="1">
              <a:buNone/>
            </a:pPr>
            <a:r>
              <a:rPr lang="id-ID" sz="3600" dirty="0" smtClean="0"/>
              <a:t> </a:t>
            </a:r>
          </a:p>
          <a:p>
            <a:pPr algn="ctr" rtl="1">
              <a:buNone/>
            </a:pPr>
            <a:r>
              <a:rPr lang="ar-SA" sz="3600" dirty="0" smtClean="0"/>
              <a:t>إِنَّمَا كَانَ يَكْفِيكَ أَنْ تَصْنَعَ هَكَذَا فَضَرَبَ بِكَفِّهِ ضَرْبَةً عَلَى الْأَرْضِ ثُمَّ نَفَضَهَا ثُمَّ مَسَحَ بِهِمَا ظَهْرَ كَفِّهِ بِشِمَالِهِ أَوْ ظَهْرَ شِمَالِهِ بِكَفِّهِ ثُمَّ مَسَحَ بِهِمَا وَجْهَهُ</a:t>
            </a:r>
            <a:r>
              <a:rPr lang="id-ID" sz="3600" dirty="0" smtClean="0"/>
              <a:t>) </a:t>
            </a:r>
            <a:r>
              <a:rPr lang="ar-SA" sz="3600" dirty="0" smtClean="0"/>
              <a:t>صحيح البخاري</a:t>
            </a:r>
            <a:r>
              <a:rPr lang="id-ID" sz="3600" dirty="0" smtClean="0"/>
              <a:t>(</a:t>
            </a:r>
          </a:p>
          <a:p>
            <a:pPr marL="457200" indent="-457200" algn="ctr">
              <a:buNone/>
            </a:pPr>
            <a:endParaRPr lang="en-US" sz="3600" dirty="0" smtClean="0"/>
          </a:p>
          <a:p>
            <a:pPr marL="457200" indent="-457200" algn="ctr">
              <a:buNone/>
            </a:pPr>
            <a:endParaRPr lang="en-US" sz="3600" dirty="0" smtClean="0"/>
          </a:p>
          <a:p>
            <a:pPr algn="ctr">
              <a:buNone/>
            </a:pP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534400" cy="6169152"/>
          </a:xfrm>
        </p:spPr>
        <p:style>
          <a:lnRef idx="1">
            <a:schemeClr val="accent5"/>
          </a:lnRef>
          <a:fillRef idx="2">
            <a:schemeClr val="accent5"/>
          </a:fillRef>
          <a:effectRef idx="1">
            <a:schemeClr val="accent5"/>
          </a:effectRef>
          <a:fontRef idx="minor">
            <a:schemeClr val="dk1"/>
          </a:fontRef>
        </p:style>
        <p:txBody>
          <a:bodyPr/>
          <a:lstStyle/>
          <a:p>
            <a:pPr lvl="0" algn="ctr">
              <a:buNone/>
            </a:pPr>
            <a:r>
              <a:rPr lang="id-ID" dirty="0" smtClean="0"/>
              <a:t>2.</a:t>
            </a:r>
          </a:p>
          <a:p>
            <a:pPr lvl="0" algn="ctr">
              <a:buNone/>
            </a:pPr>
            <a:r>
              <a:rPr lang="en-US" sz="3200" dirty="0" err="1" smtClean="0">
                <a:solidFill>
                  <a:srgbClr val="FF0000"/>
                </a:solidFill>
              </a:rPr>
              <a:t>Sekali</a:t>
            </a:r>
            <a:r>
              <a:rPr lang="en-US" sz="3200" dirty="0" smtClean="0">
                <a:solidFill>
                  <a:srgbClr val="FF0000"/>
                </a:solidFill>
              </a:rPr>
              <a:t> </a:t>
            </a:r>
            <a:r>
              <a:rPr lang="en-US" sz="3200" dirty="0" err="1" smtClean="0">
                <a:solidFill>
                  <a:srgbClr val="FF0000"/>
                </a:solidFill>
              </a:rPr>
              <a:t>tayamum</a:t>
            </a:r>
            <a:r>
              <a:rPr lang="en-US" sz="3200" dirty="0" smtClean="0">
                <a:solidFill>
                  <a:srgbClr val="FF0000"/>
                </a:solidFill>
              </a:rPr>
              <a:t> </a:t>
            </a:r>
            <a:r>
              <a:rPr lang="en-US" sz="3200" dirty="0" err="1" smtClean="0">
                <a:solidFill>
                  <a:srgbClr val="FF0000"/>
                </a:solidFill>
              </a:rPr>
              <a:t>untuk</a:t>
            </a:r>
            <a:r>
              <a:rPr lang="en-US" sz="3200" dirty="0" smtClean="0">
                <a:solidFill>
                  <a:srgbClr val="FF0000"/>
                </a:solidFill>
              </a:rPr>
              <a:t> </a:t>
            </a:r>
            <a:r>
              <a:rPr lang="en-US" sz="3200" dirty="0" err="1" smtClean="0">
                <a:solidFill>
                  <a:srgbClr val="FF0000"/>
                </a:solidFill>
              </a:rPr>
              <a:t>berapa</a:t>
            </a:r>
            <a:r>
              <a:rPr lang="en-US" sz="3200" dirty="0" smtClean="0">
                <a:solidFill>
                  <a:srgbClr val="FF0000"/>
                </a:solidFill>
              </a:rPr>
              <a:t> kali </a:t>
            </a:r>
            <a:r>
              <a:rPr lang="en-US" sz="3200" dirty="0" err="1" smtClean="0">
                <a:solidFill>
                  <a:srgbClr val="FF0000"/>
                </a:solidFill>
              </a:rPr>
              <a:t>shalat</a:t>
            </a:r>
            <a:r>
              <a:rPr lang="en-US" sz="3200" dirty="0" smtClean="0">
                <a:solidFill>
                  <a:srgbClr val="FF0000"/>
                </a:solidFill>
              </a:rPr>
              <a:t>.</a:t>
            </a:r>
            <a:endParaRPr lang="id-ID" sz="3200" dirty="0" smtClean="0">
              <a:solidFill>
                <a:srgbClr val="FF0000"/>
              </a:solidFill>
            </a:endParaRPr>
          </a:p>
          <a:p>
            <a:pPr algn="ctr">
              <a:buNone/>
            </a:pPr>
            <a:r>
              <a:rPr lang="en-US" dirty="0" err="1" smtClean="0"/>
              <a:t>Sebagian</a:t>
            </a:r>
            <a:r>
              <a:rPr lang="en-US" dirty="0" smtClean="0"/>
              <a:t> </a:t>
            </a:r>
            <a:r>
              <a:rPr lang="en-US" dirty="0" err="1" smtClean="0"/>
              <a:t>ulama</a:t>
            </a:r>
            <a:r>
              <a:rPr lang="en-US" dirty="0" smtClean="0"/>
              <a:t>’ </a:t>
            </a:r>
            <a:r>
              <a:rPr lang="en-US" dirty="0" err="1" smtClean="0"/>
              <a:t>berpendapat</a:t>
            </a:r>
            <a:r>
              <a:rPr lang="en-US" dirty="0" smtClean="0"/>
              <a:t> </a:t>
            </a:r>
            <a:r>
              <a:rPr lang="en-US" dirty="0" err="1" smtClean="0"/>
              <a:t>untuk</a:t>
            </a:r>
            <a:r>
              <a:rPr lang="en-US" dirty="0" smtClean="0"/>
              <a:t> </a:t>
            </a:r>
            <a:r>
              <a:rPr lang="en-US" dirty="0" err="1" smtClean="0"/>
              <a:t>sekali</a:t>
            </a:r>
            <a:r>
              <a:rPr lang="en-US" dirty="0" smtClean="0"/>
              <a:t> </a:t>
            </a:r>
            <a:r>
              <a:rPr lang="en-US" dirty="0" err="1" smtClean="0"/>
              <a:t>shalat</a:t>
            </a:r>
            <a:r>
              <a:rPr lang="en-US" dirty="0" smtClean="0"/>
              <a:t> </a:t>
            </a:r>
            <a:r>
              <a:rPr lang="en-US" dirty="0" err="1" smtClean="0"/>
              <a:t>berdasarkan</a:t>
            </a:r>
            <a:r>
              <a:rPr lang="en-US" dirty="0" smtClean="0"/>
              <a:t>:</a:t>
            </a:r>
            <a:endParaRPr lang="id-ID" dirty="0" smtClean="0"/>
          </a:p>
          <a:p>
            <a:pPr algn="ctr" rtl="1">
              <a:buNone/>
            </a:pPr>
            <a:r>
              <a:rPr lang="ar-SA" dirty="0" smtClean="0"/>
              <a:t>عَنِ ابْنِ عَبَّاسٍ قَالَ : مِنَ السُّنَّةِ أَنْ لاَ يُصَلِّىَ الرَّجُلُ بِالتَّيَمُّمِ إِلاَّ صَلاَةً وَاحِدَةً ، ثُمَّ يَتَيَمَّمَ لِلصَّلاَةِ الأُخْرَى.  </a:t>
            </a:r>
            <a:endParaRPr lang="id-ID" dirty="0" smtClean="0"/>
          </a:p>
          <a:p>
            <a:pPr algn="ctr" rtl="1">
              <a:buNone/>
            </a:pPr>
            <a:r>
              <a:rPr lang="id-ID" dirty="0" smtClean="0"/>
              <a:t> </a:t>
            </a:r>
            <a:r>
              <a:rPr lang="ar-SA" dirty="0" smtClean="0"/>
              <a:t>قَالَ عَلِىٌّ : الْحَسَنُ بْنُ عُمَارَةَ ضَعِيفٌ.   وَكَذَلِكَ رَوَاهُ أَبُو يَحْيَى الْحِمَّانِىُّ عَنِ الْحَسَنِ بْنِ عُمَارَةَ</a:t>
            </a:r>
            <a:r>
              <a:rPr lang="en-US" dirty="0" smtClean="0"/>
              <a:t>. </a:t>
            </a:r>
            <a:r>
              <a:rPr lang="id-ID" dirty="0" smtClean="0"/>
              <a:t>)</a:t>
            </a:r>
            <a:r>
              <a:rPr lang="ar-SA" dirty="0" smtClean="0"/>
              <a:t>سنن البيهقى - (ج 1 / ص 221</a:t>
            </a:r>
            <a:r>
              <a:rPr lang="id-ID" dirty="0" smtClean="0"/>
              <a:t>(</a:t>
            </a:r>
          </a:p>
          <a:p>
            <a:pPr algn="ctr" rtl="1">
              <a:buNone/>
            </a:pPr>
            <a:r>
              <a:rPr lang="en-US" dirty="0" smtClean="0"/>
              <a:t> </a:t>
            </a:r>
            <a:endParaRPr lang="id-ID" dirty="0" smtClean="0"/>
          </a:p>
          <a:p>
            <a:pPr algn="ctr">
              <a:buNone/>
            </a:pPr>
            <a:r>
              <a:rPr lang="en-US" dirty="0" err="1" smtClean="0"/>
              <a:t>Sebagian</a:t>
            </a:r>
            <a:r>
              <a:rPr lang="en-US" dirty="0" smtClean="0"/>
              <a:t> </a:t>
            </a:r>
            <a:r>
              <a:rPr lang="en-US" dirty="0" err="1" smtClean="0"/>
              <a:t>ulama</a:t>
            </a:r>
            <a:r>
              <a:rPr lang="en-US" dirty="0" smtClean="0"/>
              <a:t>’ lain </a:t>
            </a:r>
            <a:r>
              <a:rPr lang="en-US" dirty="0" err="1" smtClean="0"/>
              <a:t>berpendapat</a:t>
            </a:r>
            <a:r>
              <a:rPr lang="en-US" dirty="0" smtClean="0"/>
              <a:t> </a:t>
            </a:r>
            <a:r>
              <a:rPr lang="id-ID" dirty="0" smtClean="0"/>
              <a:t>bisa </a:t>
            </a:r>
            <a:r>
              <a:rPr lang="en-US" dirty="0" err="1" smtClean="0"/>
              <a:t>berlaku</a:t>
            </a:r>
            <a:r>
              <a:rPr lang="en-US" dirty="0" smtClean="0"/>
              <a:t> </a:t>
            </a:r>
            <a:r>
              <a:rPr lang="en-US" dirty="0" err="1" smtClean="0"/>
              <a:t>untuk</a:t>
            </a:r>
            <a:r>
              <a:rPr lang="en-US" dirty="0" smtClean="0"/>
              <a:t> </a:t>
            </a:r>
            <a:r>
              <a:rPr lang="id-ID" dirty="0" smtClean="0"/>
              <a:t>beberapa kali</a:t>
            </a:r>
            <a:r>
              <a:rPr lang="en-US" dirty="0" smtClean="0"/>
              <a:t> </a:t>
            </a:r>
            <a:r>
              <a:rPr lang="en-US" dirty="0" err="1" smtClean="0"/>
              <a:t>shalat</a:t>
            </a:r>
            <a:r>
              <a:rPr lang="en-US" dirty="0" smtClean="0"/>
              <a:t> </a:t>
            </a:r>
            <a:r>
              <a:rPr lang="en-US" dirty="0" err="1" smtClean="0"/>
              <a:t>sebagaimana</a:t>
            </a:r>
            <a:r>
              <a:rPr lang="en-US" dirty="0" smtClean="0"/>
              <a:t> </a:t>
            </a:r>
            <a:r>
              <a:rPr lang="en-US" dirty="0" err="1" smtClean="0"/>
              <a:t>wudlu</a:t>
            </a:r>
            <a:r>
              <a:rPr lang="en-US" dirty="0" smtClean="0"/>
              <a:t>’</a:t>
            </a:r>
            <a:r>
              <a:rPr lang="id-ID" dirty="0" smtClean="0"/>
              <a:t>sepanjang ia tidak batal</a:t>
            </a:r>
            <a:r>
              <a:rPr lang="en-US" dirty="0" smtClean="0"/>
              <a:t>, </a:t>
            </a:r>
            <a:r>
              <a:rPr lang="en-US" dirty="0" err="1" smtClean="0"/>
              <a:t>karena</a:t>
            </a:r>
            <a:r>
              <a:rPr lang="en-US" dirty="0" smtClean="0"/>
              <a:t> </a:t>
            </a:r>
            <a:r>
              <a:rPr lang="en-US" dirty="0" err="1" smtClean="0"/>
              <a:t>tidak</a:t>
            </a:r>
            <a:r>
              <a:rPr lang="en-US" dirty="0" smtClean="0"/>
              <a:t> </a:t>
            </a:r>
            <a:r>
              <a:rPr lang="en-US" dirty="0" err="1" smtClean="0"/>
              <a:t>ada</a:t>
            </a:r>
            <a:r>
              <a:rPr lang="en-US" dirty="0" smtClean="0"/>
              <a:t> </a:t>
            </a:r>
            <a:r>
              <a:rPr lang="en-US" dirty="0" err="1" smtClean="0"/>
              <a:t>Hadits</a:t>
            </a:r>
            <a:r>
              <a:rPr lang="en-US" dirty="0" smtClean="0"/>
              <a:t> </a:t>
            </a:r>
            <a:r>
              <a:rPr lang="en-US" dirty="0" err="1" smtClean="0"/>
              <a:t>shahih</a:t>
            </a:r>
            <a:r>
              <a:rPr lang="en-US" dirty="0" smtClean="0"/>
              <a:t> yang </a:t>
            </a:r>
            <a:r>
              <a:rPr lang="en-US" dirty="0" err="1" smtClean="0"/>
              <a:t>menjelaskannya</a:t>
            </a:r>
            <a:r>
              <a:rPr lang="en-US" dirty="0" smtClean="0"/>
              <a:t>, </a:t>
            </a:r>
            <a:r>
              <a:rPr lang="en-US" dirty="0" err="1" smtClean="0"/>
              <a:t>sedangkan</a:t>
            </a:r>
            <a:r>
              <a:rPr lang="en-US" dirty="0" smtClean="0"/>
              <a:t> </a:t>
            </a:r>
            <a:r>
              <a:rPr lang="en-US" dirty="0" err="1" smtClean="0"/>
              <a:t>Hadits</a:t>
            </a:r>
            <a:r>
              <a:rPr lang="en-US" dirty="0" smtClean="0"/>
              <a:t> </a:t>
            </a:r>
            <a:r>
              <a:rPr lang="en-US" dirty="0" err="1" smtClean="0"/>
              <a:t>di</a:t>
            </a:r>
            <a:r>
              <a:rPr lang="en-US" dirty="0" smtClean="0"/>
              <a:t> </a:t>
            </a:r>
            <a:r>
              <a:rPr lang="en-US" dirty="0" err="1" smtClean="0"/>
              <a:t>atas</a:t>
            </a:r>
            <a:r>
              <a:rPr lang="en-US" dirty="0" smtClean="0"/>
              <a:t> </a:t>
            </a:r>
            <a:r>
              <a:rPr lang="en-US" dirty="0" err="1" smtClean="0"/>
              <a:t>lemah</a:t>
            </a:r>
            <a:r>
              <a:rPr lang="en-US" dirty="0" smtClean="0"/>
              <a:t>.</a:t>
            </a:r>
            <a:r>
              <a:rPr lang="id-ID" dirty="0" smtClean="0"/>
              <a:t> Kecuali bila penyebab dipebolehkannya tayamum telah tidak ada.</a:t>
            </a:r>
          </a:p>
          <a:p>
            <a:pPr algn="ctr">
              <a:buNone/>
            </a:pPr>
            <a:endParaRPr lang="id-ID"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458200" cy="6169152"/>
          </a:xfrm>
        </p:spPr>
        <p:style>
          <a:lnRef idx="1">
            <a:schemeClr val="accent4"/>
          </a:lnRef>
          <a:fillRef idx="2">
            <a:schemeClr val="accent4"/>
          </a:fillRef>
          <a:effectRef idx="1">
            <a:schemeClr val="accent4"/>
          </a:effectRef>
          <a:fontRef idx="minor">
            <a:schemeClr val="dk1"/>
          </a:fontRef>
        </p:style>
        <p:txBody>
          <a:bodyPr/>
          <a:lstStyle/>
          <a:p>
            <a:pPr lvl="0" algn="ctr">
              <a:buNone/>
            </a:pPr>
            <a:r>
              <a:rPr lang="id-ID" dirty="0" smtClean="0"/>
              <a:t>3.</a:t>
            </a:r>
          </a:p>
          <a:p>
            <a:pPr lvl="0" algn="ctr">
              <a:buNone/>
            </a:pPr>
            <a:r>
              <a:rPr lang="en-US" sz="3200" dirty="0" smtClean="0">
                <a:solidFill>
                  <a:srgbClr val="FF0000"/>
                </a:solidFill>
              </a:rPr>
              <a:t>Batas </a:t>
            </a:r>
            <a:r>
              <a:rPr lang="en-US" sz="3200" dirty="0" err="1" smtClean="0">
                <a:solidFill>
                  <a:srgbClr val="FF0000"/>
                </a:solidFill>
              </a:rPr>
              <a:t>tangan</a:t>
            </a:r>
            <a:r>
              <a:rPr lang="en-US" sz="3200" dirty="0" smtClean="0">
                <a:solidFill>
                  <a:srgbClr val="FF0000"/>
                </a:solidFill>
              </a:rPr>
              <a:t> yang </a:t>
            </a:r>
            <a:r>
              <a:rPr lang="en-US" sz="3200" dirty="0" err="1" smtClean="0">
                <a:solidFill>
                  <a:srgbClr val="FF0000"/>
                </a:solidFill>
              </a:rPr>
              <a:t>diusap</a:t>
            </a:r>
            <a:endParaRPr lang="id-ID" sz="3200" b="1" dirty="0" smtClean="0">
              <a:solidFill>
                <a:srgbClr val="FF0000"/>
              </a:solidFill>
            </a:endParaRPr>
          </a:p>
          <a:p>
            <a:pPr algn="ctr">
              <a:buNone/>
            </a:pPr>
            <a:r>
              <a:rPr lang="id-ID" dirty="0" smtClean="0"/>
              <a:t>Sebagian Ulama’ berpendapat bahwa batas tangan yang di usap adalah sampai siku-siku, berdasarkan  pengertian lafadz </a:t>
            </a:r>
            <a:r>
              <a:rPr lang="ar-SA" dirty="0" smtClean="0"/>
              <a:t>أَيْدِيكُمْ </a:t>
            </a:r>
            <a:r>
              <a:rPr lang="id-ID" dirty="0" smtClean="0"/>
              <a:t>yang terdapat pada Surat al-Ma’idah ayat 6 di atas dan qiyas atas Wudlu’</a:t>
            </a:r>
          </a:p>
          <a:p>
            <a:pPr algn="ctr">
              <a:buNone/>
            </a:pPr>
            <a:r>
              <a:rPr lang="id-ID" dirty="0" smtClean="0"/>
              <a:t> </a:t>
            </a:r>
            <a:r>
              <a:rPr lang="en-US" dirty="0" err="1" smtClean="0"/>
              <a:t>Tetapi</a:t>
            </a:r>
            <a:r>
              <a:rPr lang="en-US" dirty="0" smtClean="0"/>
              <a:t> </a:t>
            </a:r>
            <a:r>
              <a:rPr lang="en-US" dirty="0" err="1" smtClean="0"/>
              <a:t>Ulama</a:t>
            </a:r>
            <a:r>
              <a:rPr lang="en-US" dirty="0" smtClean="0"/>
              <a:t>’ yang lain </a:t>
            </a:r>
            <a:r>
              <a:rPr lang="en-US" dirty="0" err="1" smtClean="0"/>
              <a:t>berpe</a:t>
            </a:r>
            <a:r>
              <a:rPr lang="id-ID" dirty="0" smtClean="0"/>
              <a:t>n</a:t>
            </a:r>
            <a:r>
              <a:rPr lang="en-US" dirty="0" err="1" smtClean="0"/>
              <a:t>dapat</a:t>
            </a:r>
            <a:r>
              <a:rPr lang="en-US" dirty="0" smtClean="0"/>
              <a:t> </a:t>
            </a:r>
            <a:r>
              <a:rPr lang="en-US" dirty="0" err="1" smtClean="0"/>
              <a:t>hanya</a:t>
            </a:r>
            <a:r>
              <a:rPr lang="en-US" dirty="0" smtClean="0"/>
              <a:t> </a:t>
            </a:r>
            <a:r>
              <a:rPr lang="id-ID" dirty="0" smtClean="0"/>
              <a:t>meliputi telapak tangan </a:t>
            </a:r>
            <a:r>
              <a:rPr lang="en-US" dirty="0" err="1" smtClean="0"/>
              <a:t>berdasarkan</a:t>
            </a:r>
            <a:r>
              <a:rPr lang="en-US" dirty="0" smtClean="0"/>
              <a:t> </a:t>
            </a:r>
            <a:r>
              <a:rPr lang="en-US" dirty="0" err="1" smtClean="0"/>
              <a:t>penjelasan</a:t>
            </a:r>
            <a:r>
              <a:rPr lang="en-US" dirty="0" smtClean="0"/>
              <a:t> yang </a:t>
            </a:r>
            <a:r>
              <a:rPr lang="en-US" dirty="0" err="1" smtClean="0"/>
              <a:t>diberikan</a:t>
            </a:r>
            <a:r>
              <a:rPr lang="en-US" dirty="0" smtClean="0"/>
              <a:t> </a:t>
            </a:r>
            <a:r>
              <a:rPr lang="en-US" dirty="0" err="1" smtClean="0"/>
              <a:t>oleh</a:t>
            </a:r>
            <a:r>
              <a:rPr lang="en-US" dirty="0" smtClean="0"/>
              <a:t> </a:t>
            </a:r>
            <a:r>
              <a:rPr lang="en-US" dirty="0" err="1" smtClean="0"/>
              <a:t>Rasulullah</a:t>
            </a:r>
            <a:r>
              <a:rPr lang="en-US" dirty="0" smtClean="0"/>
              <a:t> saw </a:t>
            </a:r>
            <a:r>
              <a:rPr lang="en-US" dirty="0" err="1" smtClean="0"/>
              <a:t>dalam</a:t>
            </a:r>
            <a:r>
              <a:rPr lang="en-US" dirty="0" smtClean="0"/>
              <a:t> </a:t>
            </a:r>
            <a:r>
              <a:rPr lang="en-US" dirty="0" err="1" smtClean="0"/>
              <a:t>beberapa</a:t>
            </a:r>
            <a:r>
              <a:rPr lang="en-US" dirty="0" smtClean="0"/>
              <a:t> </a:t>
            </a:r>
            <a:r>
              <a:rPr lang="en-US" dirty="0" err="1" smtClean="0"/>
              <a:t>Haditsnya</a:t>
            </a:r>
            <a:r>
              <a:rPr lang="en-US" dirty="0" smtClean="0"/>
              <a:t>.</a:t>
            </a:r>
            <a:r>
              <a:rPr lang="id-ID" dirty="0" smtClean="0"/>
              <a:t> Qiyas tidak bisa diberlakukan pada masalah yang sudah ada tuntunannya.</a:t>
            </a:r>
            <a:endParaRPr lang="id-ID" b="1" dirty="0" smtClean="0"/>
          </a:p>
          <a:p>
            <a:pPr algn="ctr">
              <a:buNone/>
            </a:pPr>
            <a:r>
              <a:rPr lang="id-ID" sz="3200" dirty="0" smtClean="0">
                <a:solidFill>
                  <a:srgbClr val="FF0000"/>
                </a:solidFill>
              </a:rPr>
              <a:t>Pendapat yang kedua inilah yang dipilih oleh Muhammadiyah.</a:t>
            </a:r>
            <a:endParaRPr lang="id-ID" sz="3200" b="1" dirty="0" smtClean="0">
              <a:solidFill>
                <a:srgbClr val="FF0000"/>
              </a:solidFill>
            </a:endParaRPr>
          </a:p>
          <a:p>
            <a:pPr algn="ctr">
              <a:buNone/>
            </a:pPr>
            <a:endParaRPr lang="id-ID"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458200" cy="6169152"/>
          </a:xfrm>
        </p:spPr>
        <p:style>
          <a:lnRef idx="1">
            <a:schemeClr val="accent4"/>
          </a:lnRef>
          <a:fillRef idx="2">
            <a:schemeClr val="accent4"/>
          </a:fillRef>
          <a:effectRef idx="1">
            <a:schemeClr val="accent4"/>
          </a:effectRef>
          <a:fontRef idx="minor">
            <a:schemeClr val="dk1"/>
          </a:fontRef>
        </p:style>
        <p:txBody>
          <a:bodyPr/>
          <a:lstStyle/>
          <a:p>
            <a:pPr lvl="0" algn="ctr">
              <a:buNone/>
            </a:pPr>
            <a:r>
              <a:rPr lang="id-ID" dirty="0" smtClean="0"/>
              <a:t>4. </a:t>
            </a:r>
          </a:p>
          <a:p>
            <a:pPr lvl="0" algn="ctr">
              <a:buNone/>
            </a:pPr>
            <a:r>
              <a:rPr lang="id-ID" sz="3200" dirty="0" smtClean="0"/>
              <a:t>Para Ulama’ bersepakata bahwa Pembatal tayamum adalah Segala perkara yang membatalkan wudlu’ dan bilamana penyebab-penyebab dibolehkannya tayamum tak lagi dijumpai.</a:t>
            </a:r>
            <a:endParaRPr lang="id-ID" sz="3200" b="1" dirty="0" smtClean="0"/>
          </a:p>
          <a:p>
            <a:pPr algn="ctr">
              <a:buNone/>
            </a:pPr>
            <a:endParaRPr lang="id-ID"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016752"/>
          </a:xfrm>
        </p:spPr>
        <p:style>
          <a:lnRef idx="1">
            <a:schemeClr val="accent4"/>
          </a:lnRef>
          <a:fillRef idx="2">
            <a:schemeClr val="accent4"/>
          </a:fillRef>
          <a:effectRef idx="1">
            <a:schemeClr val="accent4"/>
          </a:effectRef>
          <a:fontRef idx="minor">
            <a:schemeClr val="dk1"/>
          </a:fontRef>
        </p:style>
        <p:txBody>
          <a:bodyPr/>
          <a:lstStyle/>
          <a:p>
            <a:pPr algn="ctr">
              <a:buNone/>
            </a:pPr>
            <a:r>
              <a:rPr lang="id-ID" dirty="0" smtClean="0"/>
              <a:t>				</a:t>
            </a:r>
            <a:endParaRPr lang="id-ID" sz="3600" dirty="0" smtClean="0"/>
          </a:p>
          <a:p>
            <a:pPr algn="ctr">
              <a:buNone/>
            </a:pPr>
            <a:endParaRPr lang="id-ID" sz="3600" dirty="0" smtClean="0"/>
          </a:p>
          <a:p>
            <a:pPr algn="ctr">
              <a:buNone/>
            </a:pPr>
            <a:r>
              <a:rPr lang="id-ID" sz="3600" dirty="0" smtClean="0"/>
              <a:t>D.</a:t>
            </a:r>
          </a:p>
          <a:p>
            <a:pPr algn="ctr">
              <a:buNone/>
            </a:pPr>
            <a:endParaRPr lang="id-ID" sz="3600" dirty="0" smtClean="0"/>
          </a:p>
          <a:p>
            <a:pPr algn="ctr">
              <a:buNone/>
            </a:pPr>
            <a:r>
              <a:rPr lang="id-ID" sz="5400" dirty="0" smtClean="0">
                <a:solidFill>
                  <a:srgbClr val="00B050"/>
                </a:solidFill>
              </a:rPr>
              <a:t>TUNTUNAN </a:t>
            </a:r>
          </a:p>
          <a:p>
            <a:pPr algn="ctr">
              <a:buNone/>
            </a:pPr>
            <a:r>
              <a:rPr lang="id-ID" sz="5400" dirty="0" smtClean="0">
                <a:solidFill>
                  <a:srgbClr val="00B050"/>
                </a:solidFill>
              </a:rPr>
              <a:t>MANDI JUNUB</a:t>
            </a:r>
            <a:endParaRPr lang="id-ID" sz="5400" dirty="0">
              <a:solidFill>
                <a:srgbClr val="00B05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id-ID" dirty="0" smtClean="0"/>
              <a:t>A.</a:t>
            </a:r>
            <a:br>
              <a:rPr lang="id-ID" dirty="0" smtClean="0"/>
            </a:br>
            <a:r>
              <a:rPr lang="id-ID" dirty="0" smtClean="0"/>
              <a:t>DASAR PERINTAHNYA</a:t>
            </a:r>
            <a:endParaRPr lang="id-ID" dirty="0"/>
          </a:p>
        </p:txBody>
      </p:sp>
      <p:sp>
        <p:nvSpPr>
          <p:cNvPr id="3" name="Content Placeholder 2"/>
          <p:cNvSpPr>
            <a:spLocks noGrp="1"/>
          </p:cNvSpPr>
          <p:nvPr>
            <p:ph sz="quarter" idx="1"/>
          </p:nvPr>
        </p:nvSpPr>
        <p:spPr/>
        <p:style>
          <a:lnRef idx="1">
            <a:schemeClr val="accent4"/>
          </a:lnRef>
          <a:fillRef idx="2">
            <a:schemeClr val="accent4"/>
          </a:fillRef>
          <a:effectRef idx="1">
            <a:schemeClr val="accent4"/>
          </a:effectRef>
          <a:fontRef idx="minor">
            <a:schemeClr val="dk1"/>
          </a:fontRef>
        </p:style>
        <p:txBody>
          <a:bodyPr/>
          <a:lstStyle/>
          <a:p>
            <a:pPr algn="ctr">
              <a:buNone/>
            </a:pPr>
            <a:r>
              <a:rPr lang="id-ID" b="1" dirty="0" smtClean="0"/>
              <a:t>Firman Allah swt:</a:t>
            </a:r>
          </a:p>
          <a:p>
            <a:pPr algn="ctr">
              <a:buNone/>
            </a:pPr>
            <a:endParaRPr lang="id-ID" dirty="0" smtClean="0"/>
          </a:p>
          <a:p>
            <a:pPr algn="ctr" rtl="1">
              <a:buNone/>
            </a:pPr>
            <a:r>
              <a:rPr lang="ar-SA" sz="4000" b="1" dirty="0" smtClean="0">
                <a:latin typeface="Traditional Arabic" pitchFamily="18" charset="-78"/>
                <a:cs typeface="Traditional Arabic" pitchFamily="18" charset="-78"/>
              </a:rPr>
              <a:t>وَإِنْ كُنْتُمْ جُنُبًا فَاطَّهَّرُوا  [المائدة : 6</a:t>
            </a:r>
            <a:r>
              <a:rPr lang="id-ID" sz="4000" b="1" dirty="0" smtClean="0">
                <a:latin typeface="Traditional Arabic" pitchFamily="18" charset="-78"/>
                <a:cs typeface="Traditional Arabic" pitchFamily="18" charset="-78"/>
              </a:rPr>
              <a:t>]</a:t>
            </a:r>
            <a:endParaRPr lang="id-ID" sz="4000" dirty="0" smtClean="0">
              <a:latin typeface="Traditional Arabic" pitchFamily="18" charset="-78"/>
              <a:cs typeface="Traditional Arabic" pitchFamily="18" charset="-78"/>
            </a:endParaRPr>
          </a:p>
          <a:p>
            <a:pPr algn="ctr">
              <a:buNone/>
            </a:pPr>
            <a:r>
              <a:rPr lang="id-ID" i="1" dirty="0" smtClean="0"/>
              <a:t>  Dan jika kamu junub Maka mandilah, </a:t>
            </a:r>
            <a:endParaRPr lang="id-ID"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id-ID" dirty="0" smtClean="0"/>
              <a:t>B</a:t>
            </a:r>
            <a:br>
              <a:rPr lang="id-ID" dirty="0" smtClean="0"/>
            </a:br>
            <a:r>
              <a:rPr lang="id-ID" dirty="0" smtClean="0"/>
              <a:t>PENYEBAB-PENYEBAB</a:t>
            </a:r>
            <a:br>
              <a:rPr lang="id-ID" dirty="0" smtClean="0"/>
            </a:br>
            <a:r>
              <a:rPr lang="id-ID" dirty="0" smtClean="0"/>
              <a:t>MANDI JUNUB</a:t>
            </a:r>
            <a:endParaRPr lang="id-ID" dirty="0"/>
          </a:p>
        </p:txBody>
      </p:sp>
      <p:sp>
        <p:nvSpPr>
          <p:cNvPr id="3" name="Content Placeholder 2"/>
          <p:cNvSpPr>
            <a:spLocks noGrp="1"/>
          </p:cNvSpPr>
          <p:nvPr>
            <p:ph sz="quarter" idx="1"/>
          </p:nvPr>
        </p:nvSpPr>
        <p:spPr/>
        <p:style>
          <a:lnRef idx="1">
            <a:schemeClr val="accent4"/>
          </a:lnRef>
          <a:fillRef idx="2">
            <a:schemeClr val="accent4"/>
          </a:fillRef>
          <a:effectRef idx="1">
            <a:schemeClr val="accent4"/>
          </a:effectRef>
          <a:fontRef idx="minor">
            <a:schemeClr val="dk1"/>
          </a:fontRef>
        </p:style>
        <p:txBody>
          <a:bodyPr>
            <a:normAutofit/>
          </a:bodyPr>
          <a:lstStyle/>
          <a:p>
            <a:pPr lvl="0" algn="ctr">
              <a:buNone/>
            </a:pPr>
            <a:r>
              <a:rPr lang="id-ID" b="1" dirty="0" smtClean="0"/>
              <a:t>1.</a:t>
            </a:r>
          </a:p>
          <a:p>
            <a:pPr lvl="0" algn="ctr">
              <a:buNone/>
            </a:pPr>
            <a:r>
              <a:rPr lang="id-ID" sz="3600" b="1" dirty="0" smtClean="0">
                <a:solidFill>
                  <a:srgbClr val="FFC000"/>
                </a:solidFill>
              </a:rPr>
              <a:t> </a:t>
            </a:r>
            <a:r>
              <a:rPr lang="id-ID" sz="3600" b="1" dirty="0" smtClean="0">
                <a:solidFill>
                  <a:srgbClr val="FF0000"/>
                </a:solidFill>
              </a:rPr>
              <a:t>Mengeluarkan Mani. </a:t>
            </a:r>
          </a:p>
          <a:p>
            <a:pPr algn="ctr">
              <a:buNone/>
            </a:pPr>
            <a:r>
              <a:rPr lang="id-ID" dirty="0" smtClean="0"/>
              <a:t> </a:t>
            </a:r>
          </a:p>
          <a:p>
            <a:pPr algn="ctr">
              <a:buNone/>
            </a:pPr>
            <a:endParaRPr lang="id-ID" dirty="0" smtClean="0"/>
          </a:p>
          <a:p>
            <a:pPr algn="ctr" rtl="1">
              <a:buNone/>
            </a:pPr>
            <a:r>
              <a:rPr lang="ar-SA" sz="2800" b="1" dirty="0" smtClean="0">
                <a:latin typeface="Traditional Arabic" pitchFamily="18" charset="-78"/>
                <a:cs typeface="Traditional Arabic" pitchFamily="18" charset="-78"/>
              </a:rPr>
              <a:t>قَالَ رَسُولُ اللَّهِ -صلى الله عليه وسلم- « إِنَّمَا الْمَاءُ مِنَ الْمَاءِ ». </a:t>
            </a:r>
            <a:r>
              <a:rPr lang="ar-SA" sz="2800" dirty="0" smtClean="0">
                <a:latin typeface="Traditional Arabic" pitchFamily="18" charset="-78"/>
                <a:cs typeface="Traditional Arabic" pitchFamily="18" charset="-78"/>
              </a:rPr>
              <a:t>( رواه مسلم)</a:t>
            </a:r>
            <a:endParaRPr lang="id-ID" sz="2800" dirty="0" smtClean="0">
              <a:latin typeface="Traditional Arabic" pitchFamily="18" charset="-78"/>
              <a:cs typeface="Traditional Arabic" pitchFamily="18" charset="-78"/>
            </a:endParaRPr>
          </a:p>
          <a:p>
            <a:pPr algn="ctr">
              <a:buNone/>
            </a:pPr>
            <a:r>
              <a:rPr lang="id-ID" sz="2800" dirty="0" smtClean="0">
                <a:latin typeface="Traditional Arabic" pitchFamily="18" charset="-78"/>
                <a:cs typeface="Traditional Arabic" pitchFamily="18" charset="-78"/>
              </a:rPr>
              <a:t> </a:t>
            </a:r>
          </a:p>
          <a:p>
            <a:pPr algn="ctr" rtl="1">
              <a:buNone/>
            </a:pPr>
            <a:r>
              <a:rPr lang="ar-SA" sz="2800" b="1" dirty="0" smtClean="0">
                <a:latin typeface="Traditional Arabic" pitchFamily="18" charset="-78"/>
                <a:cs typeface="Traditional Arabic" pitchFamily="18" charset="-78"/>
              </a:rPr>
              <a:t>سُئِلَ رَسُولُ اللهِ صَلَّى الله عَليْهِ وسَلَّمَ عَنِ الْمَذْيِ , فَقَالَ : فِيهِ الْوُضُوءُ ، وَفِي الْمَنِيِّ الْغُسْلُ</a:t>
            </a:r>
            <a:r>
              <a:rPr lang="ar-SA" sz="2800" dirty="0" smtClean="0">
                <a:latin typeface="Traditional Arabic" pitchFamily="18" charset="-78"/>
                <a:cs typeface="Traditional Arabic" pitchFamily="18" charset="-78"/>
              </a:rPr>
              <a:t> (رواه أحمد والترمذي وابن ماجه)</a:t>
            </a:r>
            <a:endParaRPr lang="id-ID" sz="2800" dirty="0" smtClean="0">
              <a:latin typeface="Traditional Arabic" pitchFamily="18" charset="-78"/>
              <a:cs typeface="Traditional Arabic" pitchFamily="18" charset="-78"/>
            </a:endParaRPr>
          </a:p>
          <a:p>
            <a:pPr algn="ctr">
              <a:buNone/>
            </a:pPr>
            <a:r>
              <a:rPr lang="id-ID" i="1" dirty="0" smtClean="0"/>
              <a:t> </a:t>
            </a:r>
            <a:endParaRPr lang="id-ID"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382000" cy="6092952"/>
          </a:xfrm>
        </p:spPr>
        <p:style>
          <a:lnRef idx="1">
            <a:schemeClr val="accent4"/>
          </a:lnRef>
          <a:fillRef idx="2">
            <a:schemeClr val="accent4"/>
          </a:fillRef>
          <a:effectRef idx="1">
            <a:schemeClr val="accent4"/>
          </a:effectRef>
          <a:fontRef idx="minor">
            <a:schemeClr val="dk1"/>
          </a:fontRef>
        </p:style>
        <p:txBody>
          <a:bodyPr/>
          <a:lstStyle/>
          <a:p>
            <a:pPr lvl="0" algn="ctr">
              <a:buNone/>
            </a:pPr>
            <a:r>
              <a:rPr lang="id-ID" sz="3600" b="1" dirty="0" smtClean="0"/>
              <a:t>2.</a:t>
            </a:r>
          </a:p>
          <a:p>
            <a:pPr lvl="0" algn="ctr">
              <a:buNone/>
            </a:pPr>
            <a:r>
              <a:rPr lang="id-ID" sz="3600" b="1" dirty="0" smtClean="0"/>
              <a:t> Bertemunya Dua Khitan (Bersetubuh)</a:t>
            </a:r>
            <a:endParaRPr lang="id-ID" sz="3600" dirty="0" smtClean="0"/>
          </a:p>
          <a:p>
            <a:pPr algn="ctr"/>
            <a:endParaRPr lang="id-ID" dirty="0" smtClean="0"/>
          </a:p>
          <a:p>
            <a:pPr algn="ctr" rtl="1">
              <a:buNone/>
            </a:pPr>
            <a:r>
              <a:rPr lang="ar-SA" sz="3200" dirty="0" smtClean="0"/>
              <a:t>عَنْ أَبِى هُرَيْرَةَ أَنَّ نَبِىَّ اللَّهِ -صلى الله عليه وسلم- قَالَ « إِذَا جَلَسَ بَيْنَ شُعَبِهَا الأَرْبَعِ ثُمَّ جَهَدَهَا فَقَدْ وَجَبَ عَلَيْهِ الْغُسْلُ ». وَفِى حَدِيثِ مَطَرٍ « وَإِنْ لَمْ يُنْزِلْ » (اخرجه البخاري والمسلم)</a:t>
            </a:r>
            <a:endParaRPr lang="id-ID" sz="3200" dirty="0" smtClean="0"/>
          </a:p>
          <a:p>
            <a:pPr algn="ct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pPr algn="ctr"/>
            <a:r>
              <a:rPr lang="en-US" dirty="0" err="1" smtClean="0"/>
              <a:t>Alat</a:t>
            </a:r>
            <a:r>
              <a:rPr lang="en-US" dirty="0" smtClean="0"/>
              <a:t> </a:t>
            </a:r>
            <a:r>
              <a:rPr lang="en-US" dirty="0" err="1" smtClean="0"/>
              <a:t>toharoh</a:t>
            </a:r>
            <a:endParaRPr lang="en-US" dirty="0"/>
          </a:p>
        </p:txBody>
      </p:sp>
      <p:graphicFrame>
        <p:nvGraphicFramePr>
          <p:cNvPr id="4" name="Content Placeholder 3"/>
          <p:cNvGraphicFramePr>
            <a:graphicFrameLocks noGrp="1"/>
          </p:cNvGraphicFramePr>
          <p:nvPr>
            <p:ph sz="quarter" idx="1"/>
          </p:nvPr>
        </p:nvGraphicFramePr>
        <p:xfrm>
          <a:off x="457200" y="1371600"/>
          <a:ext cx="7467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458200" cy="6245352"/>
          </a:xfrm>
        </p:spPr>
        <p:style>
          <a:lnRef idx="1">
            <a:schemeClr val="accent4"/>
          </a:lnRef>
          <a:fillRef idx="2">
            <a:schemeClr val="accent4"/>
          </a:fillRef>
          <a:effectRef idx="1">
            <a:schemeClr val="accent4"/>
          </a:effectRef>
          <a:fontRef idx="minor">
            <a:schemeClr val="dk1"/>
          </a:fontRef>
        </p:style>
        <p:txBody>
          <a:bodyPr>
            <a:normAutofit/>
          </a:bodyPr>
          <a:lstStyle/>
          <a:p>
            <a:pPr lvl="0" algn="ctr">
              <a:buNone/>
            </a:pPr>
            <a:r>
              <a:rPr lang="id-ID" b="1" dirty="0" smtClean="0"/>
              <a:t>3. </a:t>
            </a:r>
          </a:p>
          <a:p>
            <a:pPr lvl="0" algn="ctr">
              <a:buNone/>
            </a:pPr>
            <a:r>
              <a:rPr lang="id-ID" sz="3200" b="1" dirty="0" smtClean="0"/>
              <a:t>Hendak Menunaikan Shalat Jum’at.</a:t>
            </a:r>
            <a:endParaRPr lang="id-ID" sz="3200" dirty="0" smtClean="0"/>
          </a:p>
          <a:p>
            <a:pPr algn="ctr">
              <a:buNone/>
            </a:pPr>
            <a:r>
              <a:rPr lang="id-ID" dirty="0" smtClean="0"/>
              <a:t>  Didasarkan pada hadis </a:t>
            </a:r>
          </a:p>
          <a:p>
            <a:pPr algn="ctr" rtl="1">
              <a:buNone/>
            </a:pPr>
            <a:r>
              <a:rPr lang="ar-SA" sz="3200" dirty="0" smtClean="0">
                <a:latin typeface="Traditional Arabic" pitchFamily="18" charset="-78"/>
                <a:cs typeface="Traditional Arabic" pitchFamily="18" charset="-78"/>
              </a:rPr>
              <a:t>عَنِ ابْنِ عُمَرَ قَالَ سَمِعْتُ رَسُولَ اللَّهِ -صلى الله عليه وسلم- يَقُولُ :« إِذَا أَرَادَ أَحَدُكُمْ أَنْ يَأْتِىَ الْجُمُعَةَ فَلْيَغْتَسِلْ ». رَوَاهُ مُسْلِمٌ</a:t>
            </a:r>
            <a:endParaRPr lang="id-ID" sz="3200" dirty="0" smtClean="0">
              <a:latin typeface="Traditional Arabic" pitchFamily="18" charset="-78"/>
              <a:cs typeface="Traditional Arabic" pitchFamily="18" charset="-78"/>
            </a:endParaRPr>
          </a:p>
          <a:p>
            <a:pPr lvl="0" algn="ctr">
              <a:buNone/>
            </a:pPr>
            <a:r>
              <a:rPr lang="id-ID" sz="3200" b="1" dirty="0" smtClean="0"/>
              <a:t>4.</a:t>
            </a:r>
          </a:p>
          <a:p>
            <a:pPr lvl="0" algn="ctr">
              <a:buNone/>
            </a:pPr>
            <a:r>
              <a:rPr lang="id-ID" sz="3200" b="1" dirty="0" smtClean="0"/>
              <a:t>Berhenti  Dari Haidh/Nifas</a:t>
            </a:r>
            <a:endParaRPr lang="id-ID" sz="3200" dirty="0" smtClean="0"/>
          </a:p>
          <a:p>
            <a:pPr algn="r" rtl="1">
              <a:buFont typeface="Wingdings" pitchFamily="2" charset="2"/>
              <a:buChar char="v"/>
            </a:pPr>
            <a:r>
              <a:rPr lang="ar-SA" sz="3200" dirty="0" smtClean="0">
                <a:latin typeface="Traditional Arabic" pitchFamily="18" charset="-78"/>
                <a:cs typeface="Traditional Arabic" pitchFamily="18" charset="-78"/>
              </a:rPr>
              <a:t>وَلَا تَقْرَبُوهُنَّ حَتَّى يَطْهُرْنَ [البقرة : 222]</a:t>
            </a:r>
            <a:endParaRPr lang="id-ID" sz="3200" dirty="0" smtClean="0">
              <a:latin typeface="Traditional Arabic" pitchFamily="18" charset="-78"/>
              <a:cs typeface="Traditional Arabic" pitchFamily="18" charset="-78"/>
            </a:endParaRPr>
          </a:p>
          <a:p>
            <a:pPr algn="r" rtl="1">
              <a:buFont typeface="Wingdings" pitchFamily="2" charset="2"/>
              <a:buChar char="v"/>
            </a:pPr>
            <a:r>
              <a:rPr lang="ar-SA" sz="3200" dirty="0" smtClean="0">
                <a:latin typeface="Traditional Arabic" pitchFamily="18" charset="-78"/>
                <a:cs typeface="Traditional Arabic" pitchFamily="18" charset="-78"/>
              </a:rPr>
              <a:t>جَاءَتْ فَاطِمَةُ ابْنَةُ أَبِي حُبَيْشٍ إِلَى النَّبِيِّ صلى الله عليه وسلم فَقَالَتْ يَا رَسُولَ اللهِ إِنِّي امْرَأَةٌ أُسْتَحَاضُ فَلاَ أَطْهُرُ أَفَأَدَعُ الصَّلاَةَ ، فَقَالَ رَسُولُ اللهِ صلى الله عليه وسلم : لاَ إِنَّمَا ذَلِكِ عِرْقٌ وَلَيْسَ بِحَيْضٍ فَإِذَا أَقْبَلَتْ حَيْضَتُكِ فَدَعِي الصَّلاَةَ ، وَإِذَا أَدْبَرَتْ فَاغْسِلِي عَنْكِ الدَّمَ ثُمَّ صَلِّي (رواه البخاري)</a:t>
            </a:r>
            <a:endParaRPr lang="id-ID" sz="3200" dirty="0" smtClean="0">
              <a:latin typeface="Traditional Arabic" pitchFamily="18" charset="-78"/>
              <a:cs typeface="Traditional Arabic" pitchFamily="18" charset="-78"/>
            </a:endParaRPr>
          </a:p>
          <a:p>
            <a:pPr algn="ctr" rtl="1">
              <a:buNone/>
            </a:pPr>
            <a:endParaRPr lang="id-ID" sz="3200"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style>
          <a:lnRef idx="1">
            <a:schemeClr val="accent4"/>
          </a:lnRef>
          <a:fillRef idx="2">
            <a:schemeClr val="accent4"/>
          </a:fillRef>
          <a:effectRef idx="1">
            <a:schemeClr val="accent4"/>
          </a:effectRef>
          <a:fontRef idx="minor">
            <a:schemeClr val="dk1"/>
          </a:fontRef>
        </p:style>
        <p:txBody>
          <a:bodyPr/>
          <a:lstStyle/>
          <a:p>
            <a:pPr algn="ctr">
              <a:buNone/>
            </a:pPr>
            <a:endParaRPr lang="id-ID" sz="4000" b="1" dirty="0" smtClean="0"/>
          </a:p>
          <a:p>
            <a:pPr algn="ctr">
              <a:buNone/>
            </a:pPr>
            <a:endParaRPr lang="id-ID" sz="4000" b="1" dirty="0" smtClean="0"/>
          </a:p>
          <a:p>
            <a:pPr algn="ctr">
              <a:buNone/>
            </a:pPr>
            <a:r>
              <a:rPr lang="id-ID" sz="4000" b="1" dirty="0" smtClean="0"/>
              <a:t>TATA CARA</a:t>
            </a:r>
          </a:p>
          <a:p>
            <a:pPr algn="ctr">
              <a:buNone/>
            </a:pPr>
            <a:r>
              <a:rPr lang="id-ID" sz="4000" b="1" dirty="0" smtClean="0"/>
              <a:t> MANDI JUNUB</a:t>
            </a:r>
            <a:endParaRPr lang="id-ID" sz="4000" dirty="0" smtClean="0"/>
          </a:p>
          <a:p>
            <a:pPr>
              <a:buNone/>
            </a:pPr>
            <a:endParaRPr lang="id-ID"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p:txBody>
          <a:bodyPr/>
          <a:lstStyle/>
          <a:p>
            <a:pPr algn="ctr" rtl="1">
              <a:buNone/>
            </a:pPr>
            <a:endParaRPr lang="id-ID" sz="3600" dirty="0" smtClean="0">
              <a:latin typeface="Traditional Arabic" pitchFamily="18" charset="-78"/>
              <a:cs typeface="Traditional Arabic" pitchFamily="18" charset="-78"/>
            </a:endParaRPr>
          </a:p>
          <a:p>
            <a:pPr algn="ctr" rtl="1">
              <a:buNone/>
            </a:pPr>
            <a:endParaRPr lang="id-ID" sz="3600" dirty="0" smtClean="0">
              <a:latin typeface="Traditional Arabic" pitchFamily="18" charset="-78"/>
              <a:cs typeface="Traditional Arabic" pitchFamily="18" charset="-78"/>
            </a:endParaRPr>
          </a:p>
          <a:p>
            <a:pPr algn="ctr" rtl="1">
              <a:buNone/>
            </a:pPr>
            <a:r>
              <a:rPr lang="ar-SA" sz="3600" dirty="0" smtClean="0">
                <a:latin typeface="Traditional Arabic" pitchFamily="18" charset="-78"/>
                <a:cs typeface="Traditional Arabic" pitchFamily="18" charset="-78"/>
              </a:rPr>
              <a:t>إِنَّمَا الأَعْمَالُ بِالنِّيَّاتِ</a:t>
            </a:r>
            <a:r>
              <a:rPr lang="en-US" sz="3600" dirty="0" smtClean="0">
                <a:latin typeface="Traditional Arabic" pitchFamily="18" charset="-78"/>
                <a:cs typeface="Traditional Arabic" pitchFamily="18" charset="-78"/>
              </a:rPr>
              <a:t> </a:t>
            </a:r>
            <a:endParaRPr lang="id-ID" sz="3600" dirty="0" smtClean="0">
              <a:latin typeface="Traditional Arabic" pitchFamily="18" charset="-78"/>
              <a:cs typeface="Traditional Arabic" pitchFamily="18" charset="-78"/>
            </a:endParaRPr>
          </a:p>
          <a:p>
            <a:pPr algn="ctr" rtl="1">
              <a:buNone/>
            </a:pPr>
            <a:r>
              <a:rPr lang="id-ID" sz="3600" dirty="0" smtClean="0">
                <a:latin typeface="Traditional Arabic" pitchFamily="18" charset="-78"/>
                <a:cs typeface="Traditional Arabic" pitchFamily="18" charset="-78"/>
              </a:rPr>
              <a:t>)</a:t>
            </a:r>
            <a:r>
              <a:rPr lang="ar-SA" sz="3600" dirty="0" smtClean="0">
                <a:latin typeface="Traditional Arabic" pitchFamily="18" charset="-78"/>
                <a:cs typeface="Traditional Arabic" pitchFamily="18" charset="-78"/>
              </a:rPr>
              <a:t>صحيح البخاري </a:t>
            </a:r>
            <a:r>
              <a:rPr lang="en-US" sz="3600" dirty="0" smtClean="0">
                <a:latin typeface="Traditional Arabic" pitchFamily="18" charset="-78"/>
                <a:cs typeface="Traditional Arabic" pitchFamily="18" charset="-78"/>
              </a:rPr>
              <a:t>(</a:t>
            </a:r>
            <a:r>
              <a:rPr lang="ar-SA" sz="3600" dirty="0" smtClean="0">
                <a:latin typeface="Traditional Arabic" pitchFamily="18" charset="-78"/>
                <a:cs typeface="Traditional Arabic" pitchFamily="18" charset="-78"/>
              </a:rPr>
              <a:t>ـ</a:t>
            </a:r>
            <a:endParaRPr lang="id-ID" sz="3600" dirty="0" smtClean="0">
              <a:latin typeface="Traditional Arabic" pitchFamily="18" charset="-78"/>
              <a:cs typeface="Traditional Arabic" pitchFamily="18" charset="-78"/>
            </a:endParaRPr>
          </a:p>
          <a:p>
            <a:pPr algn="r" rtl="1">
              <a:buNone/>
            </a:pPr>
            <a:endParaRPr lang="id-ID" dirty="0"/>
          </a:p>
        </p:txBody>
      </p:sp>
      <p:pic>
        <p:nvPicPr>
          <p:cNvPr id="43010" name="Picture 2" descr="C:\Users\Munir's family\Documents\Aiseesoft Studio\Snapshot\gambar mandi wajib\Mandi Junub_20120710112716.jpeg"/>
          <p:cNvPicPr>
            <a:picLocks noGrp="1" noChangeAspect="1" noChangeArrowheads="1"/>
          </p:cNvPicPr>
          <p:nvPr>
            <p:ph sz="quarter" idx="1"/>
          </p:nvPr>
        </p:nvPicPr>
        <p:blipFill>
          <a:blip r:embed="rId2" cstate="print"/>
          <a:srcRect/>
          <a:stretch>
            <a:fillRect/>
          </a:stretch>
        </p:blipFill>
        <p:spPr bwMode="auto">
          <a:xfrm>
            <a:off x="228600" y="304800"/>
            <a:ext cx="8763000" cy="6553200"/>
          </a:xfrm>
          <a:prstGeom prst="rect">
            <a:avLst/>
          </a:prstGeom>
          <a:noFill/>
        </p:spPr>
      </p:pic>
      <p:sp>
        <p:nvSpPr>
          <p:cNvPr id="7" name="Rectangle 6"/>
          <p:cNvSpPr/>
          <p:nvPr/>
        </p:nvSpPr>
        <p:spPr>
          <a:xfrm>
            <a:off x="914400" y="3105835"/>
            <a:ext cx="7391400" cy="1938992"/>
          </a:xfrm>
          <a:prstGeom prst="rect">
            <a:avLst/>
          </a:prstGeom>
        </p:spPr>
        <p:txBody>
          <a:bodyPr wrap="square">
            <a:spAutoFit/>
          </a:bodyPr>
          <a:lstStyle/>
          <a:p>
            <a:pPr algn="ctr" rtl="1">
              <a:buNone/>
            </a:pPr>
            <a:r>
              <a:rPr lang="ar-SA" sz="6000" dirty="0" smtClean="0">
                <a:latin typeface="Traditional Arabic" pitchFamily="18" charset="-78"/>
                <a:cs typeface="Traditional Arabic" pitchFamily="18" charset="-78"/>
              </a:rPr>
              <a:t>إِنَّمَا الأَعْمَالُ بِالنِّيَّاتِ</a:t>
            </a:r>
            <a:r>
              <a:rPr lang="en-US" sz="6000" dirty="0" smtClean="0">
                <a:latin typeface="Traditional Arabic" pitchFamily="18" charset="-78"/>
                <a:cs typeface="Traditional Arabic" pitchFamily="18" charset="-78"/>
              </a:rPr>
              <a:t> </a:t>
            </a:r>
            <a:endParaRPr lang="id-ID" sz="6000" dirty="0" smtClean="0">
              <a:latin typeface="Traditional Arabic" pitchFamily="18" charset="-78"/>
              <a:cs typeface="Traditional Arabic" pitchFamily="18" charset="-78"/>
            </a:endParaRPr>
          </a:p>
          <a:p>
            <a:pPr algn="ctr" rtl="1">
              <a:buNone/>
            </a:pPr>
            <a:r>
              <a:rPr lang="id-ID" sz="6000" dirty="0" smtClean="0">
                <a:latin typeface="Traditional Arabic" pitchFamily="18" charset="-78"/>
                <a:cs typeface="Traditional Arabic" pitchFamily="18" charset="-78"/>
              </a:rPr>
              <a:t>)</a:t>
            </a:r>
            <a:r>
              <a:rPr lang="ar-SA" sz="6000" dirty="0" smtClean="0">
                <a:latin typeface="Traditional Arabic" pitchFamily="18" charset="-78"/>
                <a:cs typeface="Traditional Arabic" pitchFamily="18" charset="-78"/>
              </a:rPr>
              <a:t>صحيح البخاري </a:t>
            </a:r>
            <a:r>
              <a:rPr lang="en-US" sz="6000" dirty="0" smtClean="0">
                <a:latin typeface="Traditional Arabic" pitchFamily="18" charset="-78"/>
                <a:cs typeface="Traditional Arabic" pitchFamily="18" charset="-78"/>
              </a:rPr>
              <a:t>(</a:t>
            </a:r>
            <a:r>
              <a:rPr lang="ar-SA" sz="6000" dirty="0" smtClean="0">
                <a:latin typeface="Traditional Arabic" pitchFamily="18" charset="-78"/>
                <a:cs typeface="Traditional Arabic" pitchFamily="18" charset="-78"/>
              </a:rPr>
              <a:t>ـ</a:t>
            </a:r>
            <a:endParaRPr lang="id-ID" sz="6000" dirty="0" smtClean="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C:\Users\Munir's family\Documents\Aiseesoft Studio\Snapshot\gambar mandi wajib\Mandi Junub_20120710112725.jpeg"/>
          <p:cNvPicPr>
            <a:picLocks noGrp="1" noChangeAspect="1" noChangeArrowheads="1"/>
          </p:cNvPicPr>
          <p:nvPr>
            <p:ph sz="quarter" idx="1"/>
          </p:nvPr>
        </p:nvPicPr>
        <p:blipFill>
          <a:blip r:embed="rId2" cstate="print"/>
          <a:srcRect/>
          <a:stretch>
            <a:fillRect/>
          </a:stretch>
        </p:blipFill>
        <p:spPr bwMode="auto">
          <a:xfrm>
            <a:off x="228600" y="152400"/>
            <a:ext cx="8686800" cy="6477000"/>
          </a:xfrm>
          <a:prstGeom prst="rect">
            <a:avLst/>
          </a:prstGeom>
          <a:noFill/>
        </p:spPr>
      </p:pic>
      <p:sp>
        <p:nvSpPr>
          <p:cNvPr id="6" name="Rectangle 5"/>
          <p:cNvSpPr/>
          <p:nvPr/>
        </p:nvSpPr>
        <p:spPr>
          <a:xfrm>
            <a:off x="457200" y="685800"/>
            <a:ext cx="8001000" cy="2062103"/>
          </a:xfrm>
          <a:prstGeom prst="rect">
            <a:avLst/>
          </a:prstGeom>
        </p:spPr>
        <p:txBody>
          <a:bodyPr wrap="square">
            <a:spAutoFit/>
          </a:bodyPr>
          <a:lstStyle/>
          <a:p>
            <a:pPr algn="ctr" rtl="1"/>
            <a:r>
              <a:rPr lang="ar-SA" sz="4800" b="1" dirty="0" smtClean="0">
                <a:solidFill>
                  <a:srgbClr val="00B050"/>
                </a:solidFill>
                <a:latin typeface="Traditional Arabic" pitchFamily="18" charset="-78"/>
                <a:cs typeface="Traditional Arabic" pitchFamily="18" charset="-78"/>
              </a:rPr>
              <a:t>كَانَ رَسُولُ اللَّهِ -صلى الله عليه وسلم- إِذَا اغْتَسَلَ مِنَ الْجَنَابَةِ يَبْدَأُ</a:t>
            </a:r>
            <a:r>
              <a:rPr lang="id-ID" sz="4800" dirty="0" smtClean="0"/>
              <a:t> </a:t>
            </a:r>
            <a:r>
              <a:rPr lang="ar-SA" sz="4800" b="1" dirty="0" smtClean="0">
                <a:solidFill>
                  <a:srgbClr val="00B050"/>
                </a:solidFill>
                <a:latin typeface="Traditional Arabic" pitchFamily="18" charset="-78"/>
                <a:cs typeface="Traditional Arabic" pitchFamily="18" charset="-78"/>
              </a:rPr>
              <a:t>فَيَغْسِلُ يَدَيْهِ</a:t>
            </a:r>
            <a:r>
              <a:rPr lang="ar-SA" sz="1400" b="1" dirty="0" smtClean="0"/>
              <a:t> </a:t>
            </a:r>
            <a:endParaRPr lang="id-ID" sz="1400" b="1" dirty="0" smtClean="0"/>
          </a:p>
          <a:p>
            <a:pPr algn="ctr" rtl="1"/>
            <a:r>
              <a:rPr lang="ar-SA" sz="2800" b="1" dirty="0" smtClean="0">
                <a:solidFill>
                  <a:srgbClr val="00B050"/>
                </a:solidFill>
              </a:rPr>
              <a:t>.</a:t>
            </a:r>
            <a:r>
              <a:rPr lang="ar-SA" sz="2800" dirty="0" smtClean="0">
                <a:solidFill>
                  <a:srgbClr val="00B050"/>
                </a:solidFill>
              </a:rPr>
              <a:t>..(متّفق عليه</a:t>
            </a:r>
            <a:r>
              <a:rPr lang="id-ID" sz="2800" dirty="0" smtClean="0">
                <a:solidFill>
                  <a:srgbClr val="00B050"/>
                </a:solidFill>
              </a:rPr>
              <a:t>(</a:t>
            </a:r>
            <a:endParaRPr lang="id-ID" sz="2800" dirty="0">
              <a:solidFill>
                <a:srgbClr val="00B050"/>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C:\Users\Munir's family\Documents\Aiseesoft Studio\Snapshot\gambar mandi wajib\Mandi Junub_20120710112730.jpeg"/>
          <p:cNvPicPr>
            <a:picLocks noGrp="1" noChangeAspect="1" noChangeArrowheads="1"/>
          </p:cNvPicPr>
          <p:nvPr>
            <p:ph sz="quarter" idx="1"/>
          </p:nvPr>
        </p:nvPicPr>
        <p:blipFill>
          <a:blip r:embed="rId2" cstate="print"/>
          <a:srcRect/>
          <a:stretch>
            <a:fillRect/>
          </a:stretch>
        </p:blipFill>
        <p:spPr bwMode="auto">
          <a:xfrm>
            <a:off x="228600" y="381000"/>
            <a:ext cx="8534400" cy="6092825"/>
          </a:xfrm>
          <a:prstGeom prst="rect">
            <a:avLst/>
          </a:prstGeom>
          <a:noFill/>
        </p:spPr>
      </p:pic>
      <p:sp>
        <p:nvSpPr>
          <p:cNvPr id="5" name="Rectangle 4"/>
          <p:cNvSpPr/>
          <p:nvPr/>
        </p:nvSpPr>
        <p:spPr>
          <a:xfrm>
            <a:off x="1447800" y="533400"/>
            <a:ext cx="6248400" cy="984885"/>
          </a:xfrm>
          <a:prstGeom prst="rect">
            <a:avLst/>
          </a:prstGeom>
        </p:spPr>
        <p:txBody>
          <a:bodyPr wrap="square">
            <a:spAutoFit/>
          </a:bodyPr>
          <a:lstStyle/>
          <a:p>
            <a:pPr algn="ctr" rtl="1"/>
            <a:r>
              <a:rPr lang="ar-SA" sz="4000" b="1" dirty="0" smtClean="0">
                <a:solidFill>
                  <a:srgbClr val="00B050"/>
                </a:solidFill>
                <a:latin typeface="Traditional Arabic" pitchFamily="18" charset="-78"/>
                <a:cs typeface="Traditional Arabic" pitchFamily="18" charset="-78"/>
              </a:rPr>
              <a:t>ثُمَّ يُفْرِغُ بِيَمِينِهِ عَلَى شِمَالِهِ</a:t>
            </a:r>
            <a:r>
              <a:rPr lang="id-ID" sz="4000" b="1" dirty="0" smtClean="0">
                <a:solidFill>
                  <a:srgbClr val="00B050"/>
                </a:solidFill>
                <a:latin typeface="Traditional Arabic" pitchFamily="18" charset="-78"/>
                <a:cs typeface="Traditional Arabic" pitchFamily="18" charset="-78"/>
              </a:rPr>
              <a:t> </a:t>
            </a:r>
            <a:r>
              <a:rPr lang="ar-SA" sz="4000" dirty="0" smtClean="0">
                <a:solidFill>
                  <a:srgbClr val="00B050"/>
                </a:solidFill>
                <a:latin typeface="Traditional Arabic" pitchFamily="18" charset="-78"/>
                <a:cs typeface="Traditional Arabic" pitchFamily="18" charset="-78"/>
              </a:rPr>
              <a:t>(متّفق عليه</a:t>
            </a:r>
            <a:r>
              <a:rPr lang="id-ID" sz="4000" dirty="0" smtClean="0">
                <a:solidFill>
                  <a:srgbClr val="00B050"/>
                </a:solidFill>
                <a:latin typeface="Traditional Arabic" pitchFamily="18" charset="-78"/>
                <a:cs typeface="Traditional Arabic" pitchFamily="18" charset="-78"/>
              </a:rPr>
              <a:t>( </a:t>
            </a:r>
          </a:p>
          <a:p>
            <a:pPr algn="r" rtl="1"/>
            <a:r>
              <a:rPr lang="ar-SA" b="1" dirty="0" smtClean="0"/>
              <a:t> </a:t>
            </a:r>
            <a:endParaRPr lang="id-ID"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C:\Users\Munir's family\Documents\Aiseesoft Studio\Snapshot\gambar mandi wajib\Mandi Junub_20120710112754.jpeg"/>
          <p:cNvPicPr>
            <a:picLocks noGrp="1" noChangeAspect="1" noChangeArrowheads="1"/>
          </p:cNvPicPr>
          <p:nvPr>
            <p:ph sz="quarter" idx="1"/>
          </p:nvPr>
        </p:nvPicPr>
        <p:blipFill>
          <a:blip r:embed="rId2" cstate="print"/>
          <a:srcRect/>
          <a:stretch>
            <a:fillRect/>
          </a:stretch>
        </p:blipFill>
        <p:spPr bwMode="auto">
          <a:xfrm>
            <a:off x="152400" y="1524000"/>
            <a:ext cx="8763000" cy="4665662"/>
          </a:xfrm>
          <a:prstGeom prst="rect">
            <a:avLst/>
          </a:prstGeom>
          <a:noFill/>
        </p:spPr>
      </p:pic>
      <p:sp>
        <p:nvSpPr>
          <p:cNvPr id="45061" name="Rectangle 5"/>
          <p:cNvSpPr>
            <a:spLocks noChangeArrowheads="1"/>
          </p:cNvSpPr>
          <p:nvPr/>
        </p:nvSpPr>
        <p:spPr bwMode="auto">
          <a:xfrm>
            <a:off x="0" y="0"/>
            <a:ext cx="9144000" cy="144655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5514975" algn="r"/>
              </a:tabLst>
            </a:pPr>
            <a:r>
              <a:rPr kumimoji="0" lang="id-ID" sz="16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endParaRPr kumimoji="0" lang="id-ID" sz="800" b="0" i="0" u="none" strike="noStrike" cap="none" normalizeH="0" baseline="0" dirty="0" smtClean="0">
              <a:ln>
                <a:noFill/>
              </a:ln>
              <a:solidFill>
                <a:schemeClr val="tx1"/>
              </a:solidFill>
              <a:effectLst/>
              <a:latin typeface="Arial" pitchFamily="34" charset="0"/>
              <a:cs typeface="Arial" pitchFamily="34" charset="0"/>
            </a:endParaRPr>
          </a:p>
          <a:p>
            <a:pPr lvl="0" algn="ctr" rtl="1" eaLnBrk="0" fontAlgn="base" hangingPunct="0">
              <a:spcBef>
                <a:spcPct val="0"/>
              </a:spcBef>
              <a:spcAft>
                <a:spcPct val="0"/>
              </a:spcAft>
              <a:tabLst>
                <a:tab pos="5514975" algn="r"/>
              </a:tabLst>
            </a:pPr>
            <a:r>
              <a:rPr kumimoji="0" lang="ar-SA" sz="6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فَيَغْسِلُ فَرْجَهُ</a:t>
            </a:r>
            <a:r>
              <a:rPr lang="ar-SA" sz="7200" b="1" dirty="0" smtClean="0">
                <a:latin typeface="Traditional Arabic" pitchFamily="18" charset="-78"/>
                <a:ea typeface="Times New Roman" pitchFamily="18" charset="0"/>
                <a:cs typeface="Traditional Arabic" pitchFamily="18" charset="-78"/>
              </a:rPr>
              <a:t> .</a:t>
            </a:r>
            <a:r>
              <a:rPr lang="ar-SA" sz="7200" dirty="0" smtClean="0">
                <a:latin typeface="Traditional Arabic" pitchFamily="18" charset="-78"/>
                <a:ea typeface="Times New Roman" pitchFamily="18" charset="0"/>
                <a:cs typeface="Traditional Arabic" pitchFamily="18" charset="-78"/>
              </a:rPr>
              <a:t>..(متّفق عليه</a:t>
            </a:r>
            <a:endParaRPr kumimoji="0" lang="en-US" sz="7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style>
          <a:lnRef idx="1">
            <a:schemeClr val="accent4"/>
          </a:lnRef>
          <a:fillRef idx="2">
            <a:schemeClr val="accent4"/>
          </a:fillRef>
          <a:effectRef idx="1">
            <a:schemeClr val="accent4"/>
          </a:effectRef>
          <a:fontRef idx="minor">
            <a:schemeClr val="dk1"/>
          </a:fontRef>
        </p:style>
        <p:txBody>
          <a:bodyPr>
            <a:normAutofit/>
          </a:bodyPr>
          <a:lstStyle/>
          <a:p>
            <a:pPr algn="ctr" rtl="1"/>
            <a:r>
              <a:rPr lang="ar-SA" sz="3600" b="1" dirty="0" smtClean="0">
                <a:latin typeface="Traditional Arabic" pitchFamily="18" charset="-78"/>
                <a:cs typeface="Traditional Arabic" pitchFamily="18" charset="-78"/>
              </a:rPr>
              <a:t>ثُمَّ يَتَوَضَّأُ وُضُوءَهُ لِلصَّلاَةِ </a:t>
            </a:r>
            <a:r>
              <a:rPr lang="ar-SA" sz="3600" dirty="0" smtClean="0">
                <a:latin typeface="Traditional Arabic" pitchFamily="18" charset="-78"/>
                <a:cs typeface="Traditional Arabic" pitchFamily="18" charset="-78"/>
              </a:rPr>
              <a:t>(متّفق عليه</a:t>
            </a:r>
            <a:r>
              <a:rPr lang="id-ID" dirty="0" smtClean="0"/>
              <a:t>( </a:t>
            </a:r>
            <a:br>
              <a:rPr lang="id-ID" dirty="0" smtClean="0"/>
            </a:br>
            <a:endParaRPr lang="id-ID" dirty="0"/>
          </a:p>
        </p:txBody>
      </p:sp>
      <p:pic>
        <p:nvPicPr>
          <p:cNvPr id="113666" name="Picture 2" descr="C:\Users\Munir's family\Documents\Aiseesoft Studio\Snapshot\gambar mandi wajib\Mandi Junub_20120710112759.jpeg"/>
          <p:cNvPicPr>
            <a:picLocks noGrp="1" noChangeAspect="1" noChangeArrowheads="1"/>
          </p:cNvPicPr>
          <p:nvPr>
            <p:ph sz="quarter" idx="1"/>
          </p:nvPr>
        </p:nvPicPr>
        <p:blipFill>
          <a:blip r:embed="rId2" cstate="print"/>
          <a:srcRect/>
          <a:stretch>
            <a:fillRect/>
          </a:stretch>
        </p:blipFill>
        <p:spPr bwMode="auto">
          <a:xfrm>
            <a:off x="381000" y="1600200"/>
            <a:ext cx="8458200" cy="4873625"/>
          </a:xfrm>
          <a:prstGeom prst="rect">
            <a:avLst/>
          </a:prstGeom>
          <a:noFill/>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style>
          <a:lnRef idx="1">
            <a:schemeClr val="accent4"/>
          </a:lnRef>
          <a:fillRef idx="2">
            <a:schemeClr val="accent4"/>
          </a:fillRef>
          <a:effectRef idx="1">
            <a:schemeClr val="accent4"/>
          </a:effectRef>
          <a:fontRef idx="minor">
            <a:schemeClr val="dk1"/>
          </a:fontRef>
        </p:style>
        <p:txBody>
          <a:bodyPr>
            <a:normAutofit/>
          </a:bodyPr>
          <a:lstStyle/>
          <a:p>
            <a:pPr algn="ctr" rtl="1"/>
            <a:r>
              <a:rPr lang="ar-SA" sz="3200" b="1" dirty="0" smtClean="0">
                <a:solidFill>
                  <a:srgbClr val="00B050"/>
                </a:solidFill>
                <a:latin typeface="Traditional Arabic" pitchFamily="18" charset="-78"/>
                <a:cs typeface="Traditional Arabic" pitchFamily="18" charset="-78"/>
              </a:rPr>
              <a:t>ثُمَّ يَأْخُذُ الْمَاءَ فَيُدْخِلُ أَصَابِعَهُ فِى أُصُولِ الشَّعْرِ </a:t>
            </a:r>
            <a:r>
              <a:rPr lang="id-ID" sz="3200" b="1" dirty="0" smtClean="0">
                <a:solidFill>
                  <a:srgbClr val="00B050"/>
                </a:solidFill>
                <a:latin typeface="Traditional Arabic" pitchFamily="18" charset="-78"/>
                <a:cs typeface="Traditional Arabic" pitchFamily="18" charset="-78"/>
              </a:rPr>
              <a:t>)</a:t>
            </a:r>
            <a:r>
              <a:rPr lang="ar-SA" sz="3200" dirty="0" smtClean="0">
                <a:solidFill>
                  <a:srgbClr val="00B050"/>
                </a:solidFill>
                <a:latin typeface="Traditional Arabic" pitchFamily="18" charset="-78"/>
                <a:cs typeface="Traditional Arabic" pitchFamily="18" charset="-78"/>
              </a:rPr>
              <a:t>متّفق عليه</a:t>
            </a:r>
            <a:r>
              <a:rPr lang="id-ID" dirty="0" smtClean="0"/>
              <a:t>( </a:t>
            </a:r>
            <a:br>
              <a:rPr lang="id-ID" dirty="0" smtClean="0"/>
            </a:br>
            <a:endParaRPr lang="id-ID" dirty="0"/>
          </a:p>
        </p:txBody>
      </p:sp>
      <p:pic>
        <p:nvPicPr>
          <p:cNvPr id="114690" name="Picture 2" descr="C:\Users\Munir's family\Documents\Aiseesoft Studio\Snapshot\gambar mandi wajib\Mandi Junub_20120710112843.jpeg"/>
          <p:cNvPicPr>
            <a:picLocks noGrp="1" noChangeAspect="1" noChangeArrowheads="1"/>
          </p:cNvPicPr>
          <p:nvPr>
            <p:ph sz="quarter" idx="1"/>
          </p:nvPr>
        </p:nvPicPr>
        <p:blipFill>
          <a:blip r:embed="rId2" cstate="print"/>
          <a:srcRect/>
          <a:stretch>
            <a:fillRect/>
          </a:stretch>
        </p:blipFill>
        <p:spPr bwMode="auto">
          <a:xfrm>
            <a:off x="381000" y="1447800"/>
            <a:ext cx="8229600" cy="5026025"/>
          </a:xfrm>
          <a:prstGeom prst="rect">
            <a:avLst/>
          </a:prstGeom>
          <a:noFill/>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600200"/>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rtl="1"/>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ar-SA" sz="3100" b="1" dirty="0" smtClean="0">
                <a:solidFill>
                  <a:srgbClr val="00B050"/>
                </a:solidFill>
                <a:latin typeface="Traditional Arabic" pitchFamily="18" charset="-78"/>
                <a:cs typeface="Traditional Arabic" pitchFamily="18" charset="-78"/>
              </a:rPr>
              <a:t>حَتَّى إِذَا رَأَى أَنْ قَدِ اسْتَبْرَأَ حَفَنَ عَلَى رَأْسِهِ ثَلاَثَ حَفَنَاتٍ ثُمَّ أَفَاضَ عَلَى سَائِرِ جَسَدِهِ</a:t>
            </a:r>
            <a:r>
              <a:rPr lang="ar-SA" sz="3100" dirty="0" smtClean="0">
                <a:solidFill>
                  <a:srgbClr val="00B050"/>
                </a:solidFill>
                <a:latin typeface="Traditional Arabic" pitchFamily="18" charset="-78"/>
                <a:cs typeface="Traditional Arabic" pitchFamily="18" charset="-78"/>
              </a:rPr>
              <a:t> (متّفق عليه</a:t>
            </a:r>
            <a:r>
              <a:rPr lang="id-ID" sz="3100" dirty="0" smtClean="0">
                <a:solidFill>
                  <a:srgbClr val="00B050"/>
                </a:solidFill>
                <a:latin typeface="Traditional Arabic" pitchFamily="18" charset="-78"/>
                <a:cs typeface="Traditional Arabic" pitchFamily="18" charset="-78"/>
              </a:rPr>
              <a:t>( </a:t>
            </a:r>
            <a:br>
              <a:rPr lang="id-ID" sz="3100" dirty="0" smtClean="0">
                <a:solidFill>
                  <a:srgbClr val="00B050"/>
                </a:solidFill>
                <a:latin typeface="Traditional Arabic" pitchFamily="18" charset="-78"/>
                <a:cs typeface="Traditional Arabic" pitchFamily="18" charset="-78"/>
              </a:rPr>
            </a:br>
            <a:endParaRPr lang="id-ID" dirty="0">
              <a:solidFill>
                <a:srgbClr val="00B050"/>
              </a:solidFill>
              <a:latin typeface="Traditional Arabic" pitchFamily="18" charset="-78"/>
              <a:cs typeface="Traditional Arabic" pitchFamily="18" charset="-78"/>
            </a:endParaRPr>
          </a:p>
        </p:txBody>
      </p:sp>
      <p:pic>
        <p:nvPicPr>
          <p:cNvPr id="115714" name="Picture 2" descr="C:\Users\Munir's family\Documents\Aiseesoft Studio\Snapshot\gambar mandi wajib\Mandi Junub_20120710112859.jpeg"/>
          <p:cNvPicPr>
            <a:picLocks noGrp="1" noChangeAspect="1" noChangeArrowheads="1"/>
          </p:cNvPicPr>
          <p:nvPr>
            <p:ph sz="quarter" idx="1"/>
          </p:nvPr>
        </p:nvPicPr>
        <p:blipFill>
          <a:blip r:embed="rId2" cstate="print"/>
          <a:srcRect/>
          <a:stretch>
            <a:fillRect/>
          </a:stretch>
        </p:blipFill>
        <p:spPr bwMode="auto">
          <a:xfrm>
            <a:off x="381000" y="1600200"/>
            <a:ext cx="8382000" cy="4873625"/>
          </a:xfrm>
          <a:prstGeom prst="rect">
            <a:avLst/>
          </a:prstGeom>
          <a:noFill/>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style>
          <a:lnRef idx="1">
            <a:schemeClr val="accent3"/>
          </a:lnRef>
          <a:fillRef idx="2">
            <a:schemeClr val="accent3"/>
          </a:fillRef>
          <a:effectRef idx="1">
            <a:schemeClr val="accent3"/>
          </a:effectRef>
          <a:fontRef idx="minor">
            <a:schemeClr val="dk1"/>
          </a:fontRef>
        </p:style>
        <p:txBody>
          <a:bodyPr>
            <a:normAutofit/>
          </a:bodyPr>
          <a:lstStyle/>
          <a:p>
            <a:pPr algn="ctr" rtl="1"/>
            <a:r>
              <a:rPr lang="ar-SA" sz="4400" b="1" dirty="0" smtClean="0">
                <a:latin typeface="Traditional Arabic" pitchFamily="18" charset="-78"/>
                <a:cs typeface="Traditional Arabic" pitchFamily="18" charset="-78"/>
              </a:rPr>
              <a:t>ثُمَّ غَسَلَ رِجْلَيْهِ.</a:t>
            </a:r>
            <a:r>
              <a:rPr lang="ar-SA" sz="4400" dirty="0" smtClean="0">
                <a:latin typeface="Traditional Arabic" pitchFamily="18" charset="-78"/>
                <a:cs typeface="Traditional Arabic" pitchFamily="18" charset="-78"/>
              </a:rPr>
              <a:t>..(متّفق عليه</a:t>
            </a:r>
            <a:r>
              <a:rPr lang="id-ID" sz="4400" dirty="0" smtClean="0">
                <a:latin typeface="Traditional Arabic" pitchFamily="18" charset="-78"/>
                <a:cs typeface="Traditional Arabic" pitchFamily="18" charset="-78"/>
              </a:rPr>
              <a:t>(</a:t>
            </a:r>
            <a:endParaRPr lang="id-ID" sz="4400" dirty="0">
              <a:latin typeface="Traditional Arabic" pitchFamily="18" charset="-78"/>
              <a:cs typeface="Traditional Arabic" pitchFamily="18" charset="-78"/>
            </a:endParaRPr>
          </a:p>
        </p:txBody>
      </p:sp>
      <p:pic>
        <p:nvPicPr>
          <p:cNvPr id="116738" name="Picture 2" descr="C:\Users\Munir's family\Documents\Aiseesoft Studio\Snapshot\gambar mandi wajib\Mandi Junub_20120710112944.jpeg"/>
          <p:cNvPicPr>
            <a:picLocks noGrp="1" noChangeAspect="1" noChangeArrowheads="1"/>
          </p:cNvPicPr>
          <p:nvPr>
            <p:ph sz="quarter" idx="1"/>
          </p:nvPr>
        </p:nvPicPr>
        <p:blipFill>
          <a:blip r:embed="rId2" cstate="print"/>
          <a:srcRect/>
          <a:stretch>
            <a:fillRect/>
          </a:stretch>
        </p:blipFill>
        <p:spPr bwMode="auto">
          <a:xfrm>
            <a:off x="304800" y="1600200"/>
            <a:ext cx="8534400" cy="4876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dirty="0" smtClean="0"/>
              <a:t>PEMBAGIAN AIR</a:t>
            </a:r>
            <a:endParaRPr lang="en-US" dirty="0"/>
          </a:p>
        </p:txBody>
      </p:sp>
      <p:sp>
        <p:nvSpPr>
          <p:cNvPr id="3" name="Content Placeholder 2"/>
          <p:cNvSpPr>
            <a:spLocks noGrp="1"/>
          </p:cNvSpPr>
          <p:nvPr>
            <p:ph sz="quarter" idx="1"/>
          </p:nvPr>
        </p:nvSpPr>
        <p:spPr>
          <a:xfrm>
            <a:off x="457200" y="1371600"/>
            <a:ext cx="7467600" cy="5102352"/>
          </a:xfrm>
        </p:spPr>
        <p:txBody>
          <a:bodyPr>
            <a:normAutofit lnSpcReduction="10000"/>
          </a:bodyPr>
          <a:lstStyle/>
          <a:p>
            <a:r>
              <a:rPr lang="en-US" dirty="0" smtClean="0"/>
              <a:t>AIR SUCI LAGI MENSUCIKAN/ AIR MUTLAK </a:t>
            </a:r>
          </a:p>
          <a:p>
            <a:pPr lvl="1"/>
            <a:r>
              <a:rPr lang="en-US" dirty="0" smtClean="0"/>
              <a:t>Air </a:t>
            </a:r>
            <a:r>
              <a:rPr lang="en-US" dirty="0" err="1" smtClean="0"/>
              <a:t>Hujan</a:t>
            </a:r>
            <a:r>
              <a:rPr lang="en-US" dirty="0" smtClean="0"/>
              <a:t>, Air </a:t>
            </a:r>
            <a:r>
              <a:rPr lang="en-US" dirty="0" err="1" smtClean="0"/>
              <a:t>laut</a:t>
            </a:r>
            <a:r>
              <a:rPr lang="en-US" dirty="0" smtClean="0"/>
              <a:t>, Air </a:t>
            </a:r>
            <a:r>
              <a:rPr lang="en-US" dirty="0" err="1" smtClean="0"/>
              <a:t>sungai</a:t>
            </a:r>
            <a:r>
              <a:rPr lang="en-US" dirty="0" smtClean="0"/>
              <a:t>, Mata Air, Air </a:t>
            </a:r>
            <a:r>
              <a:rPr lang="en-US" dirty="0" err="1" smtClean="0"/>
              <a:t>Sumur</a:t>
            </a:r>
            <a:r>
              <a:rPr lang="en-US" dirty="0" smtClean="0"/>
              <a:t>, Air </a:t>
            </a:r>
            <a:r>
              <a:rPr lang="en-US" dirty="0" err="1" smtClean="0"/>
              <a:t>Embun</a:t>
            </a:r>
            <a:r>
              <a:rPr lang="en-US" dirty="0" smtClean="0"/>
              <a:t>, Air </a:t>
            </a:r>
            <a:r>
              <a:rPr lang="en-US" dirty="0" err="1" smtClean="0"/>
              <a:t>salju</a:t>
            </a:r>
            <a:endParaRPr lang="en-US" dirty="0" smtClean="0"/>
          </a:p>
          <a:p>
            <a:pPr lvl="1"/>
            <a:endParaRPr lang="en-US" dirty="0" smtClean="0"/>
          </a:p>
          <a:p>
            <a:r>
              <a:rPr lang="en-US" dirty="0" smtClean="0"/>
              <a:t>AIR SUCI TIDAK MENSUCIKAN</a:t>
            </a:r>
          </a:p>
          <a:p>
            <a:pPr lvl="1"/>
            <a:r>
              <a:rPr lang="en-US" dirty="0" smtClean="0"/>
              <a:t> Air </a:t>
            </a:r>
            <a:r>
              <a:rPr lang="en-US" dirty="0" err="1" smtClean="0"/>
              <a:t>buah-buahan</a:t>
            </a:r>
            <a:endParaRPr lang="en-US" dirty="0" smtClean="0"/>
          </a:p>
          <a:p>
            <a:pPr lvl="1">
              <a:buNone/>
            </a:pPr>
            <a:endParaRPr lang="en-US" dirty="0" smtClean="0"/>
          </a:p>
          <a:p>
            <a:r>
              <a:rPr lang="en-US" dirty="0" smtClean="0"/>
              <a:t>AIR MUTANAJJIS </a:t>
            </a:r>
          </a:p>
          <a:p>
            <a:pPr>
              <a:buNone/>
            </a:pPr>
            <a:endParaRPr lang="en-US" dirty="0" smtClean="0"/>
          </a:p>
          <a:p>
            <a:r>
              <a:rPr lang="en-US" dirty="0" smtClean="0"/>
              <a:t>AIR MUSTA’MAL</a:t>
            </a:r>
          </a:p>
          <a:p>
            <a:endParaRPr lang="en-US" dirty="0" smtClean="0"/>
          </a:p>
          <a:p>
            <a:pPr marL="274320" lvl="1">
              <a:spcBef>
                <a:spcPts val="600"/>
              </a:spcBef>
              <a:buSzPct val="70000"/>
              <a:buFont typeface="Wingdings"/>
              <a:buChar char=""/>
            </a:pPr>
            <a:r>
              <a:rPr lang="en-US" dirty="0" smtClean="0"/>
              <a:t>Air </a:t>
            </a:r>
            <a:r>
              <a:rPr lang="en-US" dirty="0" err="1" smtClean="0"/>
              <a:t>mutlak</a:t>
            </a:r>
            <a:r>
              <a:rPr lang="en-US" dirty="0" smtClean="0"/>
              <a:t> </a:t>
            </a:r>
            <a:r>
              <a:rPr lang="en-US" dirty="0" err="1" smtClean="0"/>
              <a:t>tercampur</a:t>
            </a:r>
            <a:r>
              <a:rPr lang="en-US" dirty="0" smtClean="0"/>
              <a:t> Benda </a:t>
            </a:r>
            <a:r>
              <a:rPr lang="en-US" dirty="0" err="1" smtClean="0"/>
              <a:t>suci</a:t>
            </a:r>
            <a:r>
              <a:rPr lang="en-US" dirty="0" smtClean="0"/>
              <a:t> </a:t>
            </a:r>
            <a:r>
              <a:rPr lang="en-US" dirty="0" err="1" smtClean="0"/>
              <a:t>dengan</a:t>
            </a:r>
            <a:r>
              <a:rPr lang="en-US" dirty="0" smtClean="0"/>
              <a:t> </a:t>
            </a:r>
            <a:r>
              <a:rPr lang="en-US" dirty="0" err="1" smtClean="0"/>
              <a:t>sengaja</a:t>
            </a:r>
            <a:r>
              <a:rPr lang="en-US" dirty="0" smtClean="0"/>
              <a:t>/</a:t>
            </a:r>
            <a:r>
              <a:rPr lang="en-US" dirty="0" err="1" smtClean="0"/>
              <a:t>bukan</a:t>
            </a:r>
            <a:r>
              <a:rPr lang="en-US" dirty="0" smtClean="0"/>
              <a:t> ‘</a:t>
            </a:r>
            <a:r>
              <a:rPr lang="en-US" dirty="0" err="1" smtClean="0"/>
              <a:t>alamiah</a:t>
            </a:r>
            <a:r>
              <a:rPr lang="en-US" dirty="0" smtClean="0"/>
              <a:t> (Ex: Air the, Kopi, </a:t>
            </a:r>
            <a:r>
              <a:rPr lang="en-US" dirty="0" err="1" smtClean="0"/>
              <a:t>Gula</a:t>
            </a:r>
            <a:r>
              <a:rPr lang="en-US" dirty="0" smtClean="0"/>
              <a:t>, Air </a:t>
            </a:r>
            <a:r>
              <a:rPr lang="en-US" dirty="0" err="1" smtClean="0"/>
              <a:t>Mawar</a:t>
            </a:r>
            <a:r>
              <a:rPr lang="en-US" dirty="0" smtClean="0"/>
              <a:t> </a:t>
            </a:r>
            <a:r>
              <a:rPr lang="en-US" dirty="0" err="1" smtClean="0"/>
              <a:t>dll</a:t>
            </a:r>
            <a:r>
              <a:rPr lang="en-US" dirty="0" smtClean="0"/>
              <a:t>), </a:t>
            </a:r>
            <a:r>
              <a:rPr lang="en-US" dirty="0" err="1" smtClean="0"/>
              <a:t>kecuali</a:t>
            </a:r>
            <a:r>
              <a:rPr lang="en-US" dirty="0" smtClean="0"/>
              <a:t> yang </a:t>
            </a:r>
            <a:r>
              <a:rPr lang="en-US" dirty="0" err="1" smtClean="0"/>
              <a:t>dikhususkan</a:t>
            </a:r>
            <a:r>
              <a:rPr lang="en-US" dirty="0" smtClean="0"/>
              <a:t> </a:t>
            </a:r>
            <a:r>
              <a:rPr lang="en-US" dirty="0" err="1" smtClean="0"/>
              <a:t>Rosul</a:t>
            </a:r>
            <a:r>
              <a:rPr lang="en-US" dirty="0" smtClean="0"/>
              <a:t> (air </a:t>
            </a:r>
            <a:r>
              <a:rPr lang="en-US" dirty="0" err="1" smtClean="0"/>
              <a:t>daun</a:t>
            </a:r>
            <a:r>
              <a:rPr lang="en-US" dirty="0" smtClean="0"/>
              <a:t> </a:t>
            </a:r>
            <a:r>
              <a:rPr lang="en-US" dirty="0" err="1" smtClean="0"/>
              <a:t>bidara</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7921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id-ID" b="1" dirty="0" smtClean="0"/>
              <a:t>BEBERAPA PENJELASAN tambahan SEPUTAR MANDI JUNUB</a:t>
            </a:r>
            <a:endParaRPr lang="id-ID" dirty="0"/>
          </a:p>
        </p:txBody>
      </p:sp>
      <p:sp>
        <p:nvSpPr>
          <p:cNvPr id="3" name="Content Placeholder 2"/>
          <p:cNvSpPr>
            <a:spLocks noGrp="1"/>
          </p:cNvSpPr>
          <p:nvPr>
            <p:ph sz="quarter" idx="1"/>
          </p:nvPr>
        </p:nvSpPr>
        <p:spPr>
          <a:xfrm>
            <a:off x="457200" y="1143000"/>
            <a:ext cx="8382000" cy="5330952"/>
          </a:xfrm>
        </p:spPr>
        <p:style>
          <a:lnRef idx="1">
            <a:schemeClr val="accent2"/>
          </a:lnRef>
          <a:fillRef idx="2">
            <a:schemeClr val="accent2"/>
          </a:fillRef>
          <a:effectRef idx="1">
            <a:schemeClr val="accent2"/>
          </a:effectRef>
          <a:fontRef idx="minor">
            <a:schemeClr val="dk1"/>
          </a:fontRef>
        </p:style>
        <p:txBody>
          <a:bodyPr>
            <a:normAutofit/>
          </a:bodyPr>
          <a:lstStyle/>
          <a:p>
            <a:pPr lvl="0" algn="ctr">
              <a:buNone/>
            </a:pPr>
            <a:r>
              <a:rPr lang="id-ID" b="1" dirty="0" smtClean="0"/>
              <a:t>1. </a:t>
            </a:r>
          </a:p>
          <a:p>
            <a:pPr lvl="0" algn="ctr">
              <a:buNone/>
            </a:pPr>
            <a:r>
              <a:rPr lang="id-ID" sz="3200" b="1" dirty="0" smtClean="0">
                <a:solidFill>
                  <a:srgbClr val="FF0000"/>
                </a:solidFill>
              </a:rPr>
              <a:t>Tidak mengeluarkan mani saat berhubungan suami istri</a:t>
            </a:r>
            <a:endParaRPr lang="id-ID" sz="3200" dirty="0" smtClean="0">
              <a:solidFill>
                <a:srgbClr val="FF0000"/>
              </a:solidFill>
            </a:endParaRPr>
          </a:p>
          <a:p>
            <a:pPr algn="ctr">
              <a:buNone/>
            </a:pPr>
            <a:r>
              <a:rPr lang="id-ID" dirty="0" smtClean="0"/>
              <a:t>Menurut Imam Daud Adhahiri, orang yang melakukan hubungan suami istri, apabila tidak mengeluarkan mani atau inzal, tidak wajib mandi. Pendapat beliau  didasarkan pada hadis Bukhari Muslim :  </a:t>
            </a:r>
          </a:p>
          <a:p>
            <a:pPr algn="ctr" rtl="1"/>
            <a:r>
              <a:rPr lang="ar-SA" dirty="0" smtClean="0"/>
              <a:t>أَنَّ زَيْدَ بْنَ خَالِدٍ الْجُهَنِيَّ أَخْبَرَهُ أَنَّهُ سَأَلَ عُثْمَانَ بْنَ عَفَّانَ فَقَالَ أَرَأَيْتَ إِذَا جَامَعَ الرَّجُلُ امْرَأَتَهُ فَلَمْ يُمْنِ قَالَ عُثْمَانُ يَتَوَضَّأُ كَمَا يَتَوَضَّأُ لِلصَّلاَةِ وَيَغْسِلُ ذَكَرَهُ قَالَ عُثْمَانُ سَمِعْتُهُ مِنْ رَسُولِ اللهِ صلى الله عليه وسلم  (رواه البخاري والمسلم) </a:t>
            </a:r>
            <a:endParaRPr lang="id-ID" dirty="0" smtClean="0"/>
          </a:p>
          <a:p>
            <a:pPr>
              <a:buNone/>
            </a:pP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458200" cy="6169152"/>
          </a:xfrm>
        </p:spPr>
        <p:style>
          <a:lnRef idx="1">
            <a:schemeClr val="accent2"/>
          </a:lnRef>
          <a:fillRef idx="2">
            <a:schemeClr val="accent2"/>
          </a:fillRef>
          <a:effectRef idx="1">
            <a:schemeClr val="accent2"/>
          </a:effectRef>
          <a:fontRef idx="minor">
            <a:schemeClr val="dk1"/>
          </a:fontRef>
        </p:style>
        <p:txBody>
          <a:bodyPr/>
          <a:lstStyle/>
          <a:p>
            <a:pPr algn="ctr">
              <a:buNone/>
            </a:pPr>
            <a:r>
              <a:rPr lang="id-ID" dirty="0" smtClean="0"/>
              <a:t>Sedangkan menurut para ahli fiqih, imam Malik, imam Syafi’i, sebagian jama’ah dari mazhab Dhahiri, berpendapat, bahwa apabila seseorang melakukan hubungan suami istri maka wajib mandi meskipun tidak sampai </a:t>
            </a:r>
            <a:r>
              <a:rPr lang="id-ID" i="1" dirty="0" smtClean="0"/>
              <a:t>inzal</a:t>
            </a:r>
            <a:r>
              <a:rPr lang="id-ID" dirty="0" smtClean="0"/>
              <a:t>, berdasarkan Hadits:</a:t>
            </a:r>
          </a:p>
          <a:p>
            <a:endParaRPr lang="id-ID" dirty="0" smtClean="0"/>
          </a:p>
          <a:p>
            <a:pPr algn="ctr" rtl="1">
              <a:buNone/>
            </a:pPr>
            <a:r>
              <a:rPr lang="ar-SA" dirty="0" smtClean="0"/>
              <a:t>عَنْ أَبِى رَافِعٍ عَنْ أَبِى هُرَيْرَةَ أَنَّ نَبِىَّ اللَّهِ -صلى الله عليه وسلم- قَالَ « إِذَا جَلَسَ بَيْنَ شُعَبِهَا الأَرْبَعِ ثُمَّ جَهَدَهَا فَقَدْ وَجَبَ عَلَيْهِ الْغُسْلُ ». وَفِى حَدِيثِ مَطَرٍ « وَإِنْ لَمْ يُنْزِلْ</a:t>
            </a:r>
            <a:r>
              <a:rPr lang="id-ID" dirty="0" smtClean="0"/>
              <a:t> »</a:t>
            </a:r>
            <a:r>
              <a:rPr lang="ar-SA" dirty="0" smtClean="0"/>
              <a:t> صحيح مسلم ـ</a:t>
            </a:r>
            <a:endParaRPr lang="id-ID" dirty="0" smtClean="0"/>
          </a:p>
          <a:p>
            <a:pPr algn="ctr"/>
            <a:r>
              <a:rPr lang="id-ID" dirty="0" smtClean="0"/>
              <a:t> Adapun hadis yang mengatakan tidak wajibnya mandi apabila tidak sampai </a:t>
            </a:r>
            <a:r>
              <a:rPr lang="id-ID" i="1" dirty="0" smtClean="0"/>
              <a:t>inzal</a:t>
            </a:r>
            <a:r>
              <a:rPr lang="id-ID" dirty="0" smtClean="0"/>
              <a:t>, sudah dimansukh sebagaimana dikatakan oleh Ubay bin Ka’ab:</a:t>
            </a:r>
          </a:p>
          <a:p>
            <a:pPr algn="ctr" rtl="1"/>
            <a:r>
              <a:rPr lang="ar-SA" dirty="0" smtClean="0"/>
              <a:t>قال</a:t>
            </a:r>
            <a:r>
              <a:rPr lang="ar-SA" b="1" dirty="0" smtClean="0"/>
              <a:t> أُبَىُّ بْنُ كَعْبٍ : أَنَّ الْفُتْيَا الَّتِى كَانَتْ الْمَاءُ مِنَ الْمَاءِ رُخْصَةٌ أَرْخَصَهَا رَسُولُ اللَّهِ -صلى الله عليه وسلم- فى أَوَّلِ الإِسْلاَمِ ، ثُمَّ أَمَرَ بِالْغُسْلِ.</a:t>
            </a:r>
            <a:r>
              <a:rPr lang="ar-SA" dirty="0" smtClean="0"/>
              <a:t> (رواه أحمد, أبو دوود, وابن ماجه)</a:t>
            </a:r>
            <a:endParaRPr lang="id-ID" dirty="0" smtClean="0"/>
          </a:p>
          <a:p>
            <a:pPr algn="ctr">
              <a:buNone/>
            </a:pPr>
            <a:endParaRPr lang="id-ID"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458200" cy="6169152"/>
          </a:xfrm>
        </p:spPr>
        <p:style>
          <a:lnRef idx="1">
            <a:schemeClr val="accent2"/>
          </a:lnRef>
          <a:fillRef idx="2">
            <a:schemeClr val="accent2"/>
          </a:fillRef>
          <a:effectRef idx="1">
            <a:schemeClr val="accent2"/>
          </a:effectRef>
          <a:fontRef idx="minor">
            <a:schemeClr val="dk1"/>
          </a:fontRef>
        </p:style>
        <p:txBody>
          <a:bodyPr/>
          <a:lstStyle/>
          <a:p>
            <a:pPr lvl="0" algn="ctr">
              <a:buNone/>
            </a:pPr>
            <a:r>
              <a:rPr lang="id-ID" b="1" dirty="0" smtClean="0"/>
              <a:t>2. </a:t>
            </a:r>
          </a:p>
          <a:p>
            <a:pPr lvl="0" algn="ctr">
              <a:buNone/>
            </a:pPr>
            <a:r>
              <a:rPr lang="id-ID" sz="3600" b="1" dirty="0" smtClean="0"/>
              <a:t>Hukum mandi  di Hari  Jum’at</a:t>
            </a:r>
            <a:r>
              <a:rPr lang="id-ID" b="1" dirty="0" smtClean="0"/>
              <a:t>.</a:t>
            </a:r>
            <a:endParaRPr lang="id-ID" dirty="0" smtClean="0"/>
          </a:p>
          <a:p>
            <a:pPr algn="ctr"/>
            <a:r>
              <a:rPr lang="id-ID" dirty="0" smtClean="0"/>
              <a:t>Diantara ulama’ yang mewajibkan mandi pada hari Jum’at adalah ulama’ Ahlu-Dhahir, imam   Malik, Ibnu Huzaimah, Ibnu Hazm dan satu pendapat dari Imam Syafi’i. Mereka beralasan dengan dalil sebagai berikut:</a:t>
            </a:r>
          </a:p>
          <a:p>
            <a:pPr algn="ctr">
              <a:buNone/>
            </a:pPr>
            <a:endParaRPr lang="id-ID" dirty="0" smtClean="0"/>
          </a:p>
          <a:p>
            <a:pPr algn="ctr" rtl="1"/>
            <a:r>
              <a:rPr lang="ar-SA" b="1" dirty="0" smtClean="0"/>
              <a:t>عَنِ النَّبِيِّ صلى الله عليه وسلم قَالَ : الْغُسْلُ يَوْمَ الْجُمُعَةِ وَاجِبٌ عَلَى كُلِّ مُحْتَلِمٍ ، وَأَنْ يَسْتَنَّ ، وَأَنْ يَمَسَّ طِيبًا إِنْ وَجَدَ</a:t>
            </a:r>
            <a:r>
              <a:rPr lang="ar-SA" dirty="0" smtClean="0"/>
              <a:t> (متفق عليه)</a:t>
            </a:r>
            <a:endParaRPr lang="id-ID" dirty="0" smtClean="0"/>
          </a:p>
          <a:p>
            <a:pPr algn="r" rtl="1"/>
            <a:endParaRPr lang="id-ID" dirty="0" smtClean="0"/>
          </a:p>
          <a:p>
            <a:pPr algn="ctr" rtl="1"/>
            <a:r>
              <a:rPr lang="ar-SA" dirty="0" smtClean="0"/>
              <a:t>عن أبي هريرة عن النبي ص م </a:t>
            </a:r>
            <a:r>
              <a:rPr lang="ar-SA" b="1" dirty="0" smtClean="0"/>
              <a:t>حَقٌّ عَلَى كُلِّ مُسْلِمٍ أَنْ يَغْتَسِلَ فِي كُلِّ سَبْعَةِ أَيَّامٍ يَوْمًا يَغْسِلُ فِيهِ رَأْسَهُ وَجَسَدَهُ.</a:t>
            </a:r>
            <a:r>
              <a:rPr lang="ar-SA" dirty="0" smtClean="0"/>
              <a:t> (متفق عليه)</a:t>
            </a:r>
            <a:endParaRPr lang="id-ID" dirty="0" smtClean="0"/>
          </a:p>
          <a:p>
            <a:pPr algn="r" rtl="1"/>
            <a:endParaRPr lang="id-ID" dirty="0" smtClean="0"/>
          </a:p>
          <a:p>
            <a:pPr algn="ctr">
              <a:buNone/>
            </a:pPr>
            <a:endParaRPr lang="id-ID"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458200" cy="6245352"/>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id-ID" dirty="0" smtClean="0"/>
              <a:t>Sedangkan ulama’ yang berpendapat bahwasanya mandi pada hari Jum’at tidak wajib melainkan disunahkan diantaranya; jumhur ulama dari kalangan salaf dan khalaf dan para fuqaha.</a:t>
            </a:r>
            <a:r>
              <a:rPr lang="en-US" dirty="0" smtClean="0"/>
              <a:t> M</a:t>
            </a:r>
            <a:r>
              <a:rPr lang="id-ID" dirty="0" smtClean="0"/>
              <a:t>enurut Qodhi Iyyad pendapat ini juga merupakan pendapat yang dikenal dari mazhab imam Malik. Diantara yang menjadi dalil dari kelompok ini adalah;</a:t>
            </a:r>
          </a:p>
          <a:p>
            <a:pPr algn="ctr">
              <a:buNone/>
            </a:pPr>
            <a:r>
              <a:rPr lang="ar-SA" dirty="0" smtClean="0"/>
              <a:t> </a:t>
            </a:r>
            <a:endParaRPr lang="id-ID" dirty="0" smtClean="0"/>
          </a:p>
          <a:p>
            <a:pPr algn="ctr" rtl="1">
              <a:buNone/>
            </a:pPr>
            <a:r>
              <a:rPr lang="ar-SA" dirty="0" smtClean="0"/>
              <a:t>عَنْ أَبِى هُرَيْرَةَ قَالَ قَالَ رَسُولُ اللَّهِ -صلى الله عليه وسلم- « مَنْ تَوَضَّأَ فَأَحْسَنَ الْوُضُوءَ ثُمَّ أَتَى الْجُمُعَةَ فَاسْتَمَعَ وَأَنْصَتَ غُفِرَ لَهُ مَا بَيْنَهُ وَبَيْنَ الْجُمُعَةِ وَزِيَادَةُ ثَلاَثَةِ أَيَّامٍ (رواه مسلم)</a:t>
            </a:r>
            <a:endParaRPr lang="id-ID" dirty="0" smtClean="0"/>
          </a:p>
          <a:p>
            <a:pPr algn="ctr" rtl="1">
              <a:buNone/>
            </a:pPr>
            <a:r>
              <a:rPr lang="ar-SA" dirty="0" smtClean="0"/>
              <a:t>عَنِ ابْنِ عُمَرَ ، رَضِيَ اللَّهُ عَنْهُمَا أَنَّ عُمَرَ بْنَ الْخَطَّابِ بَيْنَمَا هُوَ قَائِمٌ فِي الْخُطْبَةِ يَوْمَ الْجُمُعَةِ إِذْ دَخَلَ رَجُلٌ مِنَ الْمُهَاجِرِينَ الأَوَّلِينَ مِنْ أَصْحَابِ النَّبِيِّ صلى الله عليه وسلم فَنَادَاهُ عُمَرُ أَيَّةُ سَاعَةٍ هَذِهِ قَالَ إِنِّي شُغِلْتُ فَلَمْ أَنْقَلِبْ إِلَى أَهْلِي حَتَّى سَمِعْتُ التَّأْذِينَ فَلَمْ أَزِدْ أَنْ تَوَضَّأْتُ فَقَالَ وَالْوُضُوءُ أَيْضًا وَقَدْ عَلِمْتَ أَنَّ رَسُولَ اللهِ صلى الله عليه وسلم كَانَ يَأْمُرُ بِالْغُسْلِ. (متفق عليه)</a:t>
            </a:r>
            <a:endParaRPr lang="id-ID" dirty="0" smtClean="0"/>
          </a:p>
          <a:p>
            <a:pPr algn="ctr">
              <a:buNone/>
            </a:pPr>
            <a:endParaRPr lang="id-ID"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534400" cy="6169152"/>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ctr"/>
            <a:r>
              <a:rPr lang="id-ID" dirty="0" smtClean="0"/>
              <a:t>Dalam hadis ini Umar menegur jama’ah yang datang terlambat dan berwudhu sebelum menunaikan shalat Jum’at, karena yang diperintahkan oleh Rosululloh adalah mandi sebelum menunaikan shalat Jum’at. Seandainya mandi pada hari Jum’at adalah wajib tentu Umar akan menyuruh orang tersebut kembali dan mandi terlebih dahulu, akan tetapi Umar tidak menyuruh demikian</a:t>
            </a:r>
          </a:p>
          <a:p>
            <a:pPr algn="ctr"/>
            <a:r>
              <a:rPr lang="id-ID" dirty="0" smtClean="0"/>
              <a:t>Sedangkan kata </a:t>
            </a:r>
            <a:r>
              <a:rPr lang="id-ID" i="1" dirty="0" smtClean="0"/>
              <a:t>wajib</a:t>
            </a:r>
            <a:r>
              <a:rPr lang="id-ID" dirty="0" smtClean="0"/>
              <a:t> yang ada pada hadis Abi Said dan kata </a:t>
            </a:r>
            <a:r>
              <a:rPr lang="id-ID" i="1" dirty="0" smtClean="0"/>
              <a:t>haqqun</a:t>
            </a:r>
            <a:r>
              <a:rPr lang="id-ID" dirty="0" smtClean="0"/>
              <a:t> pada hadis Abu Hurairah, menurut kelompok ini bukanlah menunjukkan kewajiban akan tetapi sunah yang sangat dianjurkan. Sebagaimana kalau seseorang mengatakan ”</a:t>
            </a:r>
            <a:r>
              <a:rPr lang="id-ID" i="1" dirty="0" smtClean="0"/>
              <a:t>haqqun ’alaina</a:t>
            </a:r>
            <a:r>
              <a:rPr lang="id-ID" dirty="0" smtClean="0"/>
              <a:t> </a:t>
            </a:r>
            <a:r>
              <a:rPr lang="id-ID" i="1" dirty="0" smtClean="0"/>
              <a:t>muwashilatuka”</a:t>
            </a:r>
            <a:r>
              <a:rPr lang="id-ID" dirty="0" smtClean="0"/>
              <a:t> atau ”</a:t>
            </a:r>
            <a:r>
              <a:rPr lang="id-ID" i="1" dirty="0" smtClean="0"/>
              <a:t>waajibun ’alaina muwashilatuka” </a:t>
            </a:r>
            <a:r>
              <a:rPr lang="id-ID" dirty="0" smtClean="0"/>
              <a:t>kata ini bukan menunjukan kewajiban melainkan anjuran yang sangat. Dan dalam hadis Abu Hurairah perintah mandi diikuti oleh perintah bersiwak dan memakai minyak wangi, padahal sudah diketahui bahwasanya memakai minyak wangi bukan wajib melainkan sunah.</a:t>
            </a:r>
          </a:p>
          <a:p>
            <a:pPr algn="ctr">
              <a:buNone/>
            </a:pPr>
            <a:endParaRPr lang="id-ID"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458200" cy="6169152"/>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ctr">
              <a:buNone/>
            </a:pPr>
            <a:r>
              <a:rPr lang="id-ID" dirty="0" smtClean="0"/>
              <a:t>Berkaitan dengan waktu   mandi pada hari Jum’at, ada beberapa perbedaan di kalangan para ulama’, yaitu : </a:t>
            </a:r>
          </a:p>
          <a:p>
            <a:pPr marL="457200" lvl="0" indent="-457200" algn="just">
              <a:buFont typeface="+mj-lt"/>
              <a:buAutoNum type="arabicPeriod"/>
            </a:pPr>
            <a:r>
              <a:rPr lang="id-ID" dirty="0" smtClean="0"/>
              <a:t>Jumhur ulama’ berpendapat bahwasanya   mandi  tidak harus mendekati waktu shalat jum’at, akan tetapi bisa di awal hari, yang penting sebelum shalat Jum’at. Karena yang diwajibkan dalam hadis adalah hari Jum’at, bukan ketika hendak melakukan shalat Jum’at, dan salah satu </a:t>
            </a:r>
            <a:r>
              <a:rPr lang="id-ID" i="1" dirty="0" smtClean="0"/>
              <a:t>illat</a:t>
            </a:r>
            <a:r>
              <a:rPr lang="id-ID" dirty="0" smtClean="0"/>
              <a:t>nya adalah supaya jama’ah lain tidak tertanggu oleh bau badanya, sehingga tidak boleh sesudah shalat Jum’at.</a:t>
            </a:r>
          </a:p>
          <a:p>
            <a:pPr marL="457200" indent="-457200" algn="r" rtl="1">
              <a:buNone/>
            </a:pPr>
            <a:r>
              <a:rPr lang="ar-SA" dirty="0" smtClean="0">
                <a:solidFill>
                  <a:srgbClr val="7030A0"/>
                </a:solidFill>
              </a:rPr>
              <a:t>عَنِ ابْنِ عُمَرَ قَالَ سَمِعْتُ رَسُولَ اللَّهِ -صلى الله عليه وسلم- يَقُولُ :« إِذَا أَرَادَ أَحَدُكُمْ أَنْ يَأْتِىَ الْجُمُعَةَ فَلْيَغْتَسِلْ ». رَوَاهُ مُسْلِمٌ </a:t>
            </a:r>
            <a:r>
              <a:rPr lang="id-ID" dirty="0" smtClean="0">
                <a:solidFill>
                  <a:srgbClr val="7030A0"/>
                </a:solidFill>
              </a:rPr>
              <a:t> </a:t>
            </a:r>
            <a:r>
              <a:rPr lang="id-ID" dirty="0" smtClean="0"/>
              <a:t>(HR. Muslim) </a:t>
            </a:r>
          </a:p>
          <a:p>
            <a:pPr marL="457200" lvl="0" indent="-457200" algn="just">
              <a:buNone/>
            </a:pPr>
            <a:r>
              <a:rPr lang="id-ID" dirty="0" smtClean="0"/>
              <a:t>2. Imam Malik berpendapat bahwa mandi itu ketika </a:t>
            </a:r>
            <a:r>
              <a:rPr lang="en-US" dirty="0" err="1" smtClean="0"/>
              <a:t>menjelang</a:t>
            </a:r>
            <a:r>
              <a:rPr lang="id-ID" dirty="0" smtClean="0"/>
              <a:t> melaksanakan shalat Jum’at. karena pada asalnya nama Jum’at adalah nama kegiatan berkumpulnya jama’ah untuk melakukan shalat Jum’at, bukan nama untuk sebuah hari.</a:t>
            </a:r>
          </a:p>
          <a:p>
            <a:pPr marL="457200" lvl="0" indent="-457200" algn="just">
              <a:buNone/>
            </a:pPr>
            <a:r>
              <a:rPr lang="id-ID" dirty="0" smtClean="0"/>
              <a:t>3. Imam Daud berpendapat bahwasanya   mandi pada hari Jum’at tidak harus mendekati waktu shalat Juma’at, bahkan boleh sebelum terbenamnya matahari pada hari Jum’at, karena hari Jum’at itu berakhir ketika matahari terbenam.</a:t>
            </a:r>
            <a:endParaRPr lang="id-ID"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534400" cy="6245352"/>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ctr" rtl="1">
              <a:buNone/>
            </a:pPr>
            <a:endParaRPr lang="id-ID" dirty="0" smtClean="0"/>
          </a:p>
          <a:p>
            <a:pPr lvl="0" algn="ctr">
              <a:buNone/>
            </a:pPr>
            <a:r>
              <a:rPr lang="id-ID" b="1" dirty="0" smtClean="0"/>
              <a:t>3.</a:t>
            </a:r>
          </a:p>
          <a:p>
            <a:pPr lvl="0" algn="ctr">
              <a:buNone/>
            </a:pPr>
            <a:r>
              <a:rPr lang="id-ID" b="1" dirty="0" smtClean="0"/>
              <a:t>Mandi bagi Orang yang Masuk Islam.</a:t>
            </a:r>
            <a:endParaRPr lang="id-ID" dirty="0" smtClean="0"/>
          </a:p>
          <a:p>
            <a:pPr algn="ctr"/>
            <a:r>
              <a:rPr lang="id-ID" dirty="0" smtClean="0"/>
              <a:t>  Imam Malik dan  Ahmad berpendapat bahwa orang yang baru masuk Islam wajib mandi junub, Akan tetapi menurut imam Syafi’i dan Abu Hanifah hukumnya sunah.</a:t>
            </a:r>
          </a:p>
          <a:p>
            <a:pPr lvl="0" algn="ctr">
              <a:buNone/>
            </a:pPr>
            <a:r>
              <a:rPr lang="id-ID" b="1" dirty="0" smtClean="0"/>
              <a:t>4.</a:t>
            </a:r>
          </a:p>
          <a:p>
            <a:pPr lvl="0" algn="ctr">
              <a:buNone/>
            </a:pPr>
            <a:r>
              <a:rPr lang="id-ID" b="1" dirty="0" smtClean="0"/>
              <a:t>Mandi sehabis Memandikan mayit. </a:t>
            </a:r>
            <a:endParaRPr lang="id-ID" dirty="0" smtClean="0"/>
          </a:p>
          <a:p>
            <a:pPr algn="ctr"/>
            <a:r>
              <a:rPr lang="id-ID" dirty="0" smtClean="0"/>
              <a:t>Sebagian Ulama’ berpendapat bahwa orang yang habis memandikan mayit wajib mandi junub</a:t>
            </a:r>
            <a:r>
              <a:rPr lang="id-ID" b="1" dirty="0" smtClean="0"/>
              <a:t>. </a:t>
            </a:r>
            <a:r>
              <a:rPr lang="id-ID" dirty="0" smtClean="0"/>
              <a:t>Dasarnya adalah;</a:t>
            </a:r>
          </a:p>
          <a:p>
            <a:pPr algn="ctr" rtl="1"/>
            <a:r>
              <a:rPr lang="ar-SA" b="1" dirty="0" smtClean="0"/>
              <a:t>عَنْ أَبِى هُرَيْرَةَ أَنَّ رَسُولَ اللَّهِ -صلى الله عليه وسلم- قَالَ :« مَنْ غَسَّلَ مَيِّتًا فَلْيَغْتَسِلْ ، وَمَنْ حَمَلَهُ فَلْيَتَوَضَّأْ »</a:t>
            </a:r>
            <a:r>
              <a:rPr lang="ar-SA" dirty="0" smtClean="0"/>
              <a:t> (رواه الخمسة)</a:t>
            </a:r>
            <a:endParaRPr lang="id-ID" dirty="0" smtClean="0"/>
          </a:p>
          <a:p>
            <a:pPr algn="ctr"/>
            <a:r>
              <a:rPr lang="id-ID" dirty="0" smtClean="0"/>
              <a:t>Sedangkan Imam Malik dan Ash-habus Syafi’i mengatakan bahwa mandi setelah memandikan jenazah adalah sunah bukan wajib, karena adanya hadis yang mengatakan </a:t>
            </a:r>
          </a:p>
          <a:p>
            <a:pPr algn="ctr" rtl="1"/>
            <a:r>
              <a:rPr lang="ar-SA" b="1" dirty="0" smtClean="0"/>
              <a:t>قَالَ رَسُولُ اللهِ صلى الله عليه وسلم لَيْسَ عَلَيْكُمْ فِي مَيِّتِكُمْ غُسْلٌ إِذَا غَسَّلْتُمُوهُ إِنَّ مَيِّتَكُمْ لَيْسَ بِنَجَسٍ فَحَسْبُكُمْ أَنْ تَغْسِلُوا أَيْدِيَكُمْ</a:t>
            </a:r>
            <a:r>
              <a:rPr lang="ar-SA" dirty="0" smtClean="0"/>
              <a:t> (أخرجه البيهقي وحسنه ابن حجر)</a:t>
            </a:r>
            <a:endParaRPr lang="id-ID" dirty="0" smtClean="0"/>
          </a:p>
          <a:p>
            <a:pPr algn="ctr" rtl="1"/>
            <a:endParaRPr lang="id-ID" dirty="0" smtClean="0"/>
          </a:p>
          <a:p>
            <a:pPr algn="ctr">
              <a:buNone/>
            </a:pPr>
            <a:endParaRPr lang="id-ID"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305800" cy="6169152"/>
          </a:xfrm>
        </p:spPr>
        <p:style>
          <a:lnRef idx="1">
            <a:schemeClr val="accent4"/>
          </a:lnRef>
          <a:fillRef idx="2">
            <a:schemeClr val="accent4"/>
          </a:fillRef>
          <a:effectRef idx="1">
            <a:schemeClr val="accent4"/>
          </a:effectRef>
          <a:fontRef idx="minor">
            <a:schemeClr val="dk1"/>
          </a:fontRef>
        </p:style>
        <p:txBody>
          <a:bodyPr/>
          <a:lstStyle/>
          <a:p>
            <a:pPr lvl="0" algn="ctr">
              <a:buNone/>
            </a:pPr>
            <a:r>
              <a:rPr lang="id-ID" dirty="0" smtClean="0"/>
              <a:t>5.</a:t>
            </a:r>
          </a:p>
          <a:p>
            <a:pPr lvl="0" algn="ctr">
              <a:buNone/>
            </a:pPr>
            <a:r>
              <a:rPr lang="id-ID" dirty="0" smtClean="0"/>
              <a:t>Sunah Mandi Ketika Hendak menghadiri Shalat Hari Raya</a:t>
            </a:r>
          </a:p>
          <a:p>
            <a:pPr algn="ctr" rtl="1"/>
            <a:r>
              <a:rPr lang="ar-SA" dirty="0" smtClean="0"/>
              <a:t>عَنْ أَبِى هُرَيْرَةَ أَنَّ رَسُولَ اللَّهِ -صلى الله عليه وسلم- قَالَ فِى جُمُعَةٍ مِنَ الْجُمَعِ :« مَعَاشِرَ الْمُسْلِمِينَ هَذَا يَوْمٌ جَعَلَهُ اللَّهُ عَزَّ وَجَلَّ لَكُمْ عِيدًا فَاغْتَسِلُوا وَعَلَيْكُمْ بِالسِّوَاكِ » </a:t>
            </a:r>
            <a:r>
              <a:rPr lang="id-ID" dirty="0" smtClean="0"/>
              <a:t>)</a:t>
            </a:r>
            <a:r>
              <a:rPr lang="ar-SA" dirty="0" smtClean="0"/>
              <a:t>السنن الكبرى للبيهقي وفي ذيله الجوهر النقي - (3 / 243</a:t>
            </a:r>
            <a:r>
              <a:rPr lang="id-ID" dirty="0" smtClean="0"/>
              <a:t>(</a:t>
            </a:r>
          </a:p>
          <a:p>
            <a:pPr algn="ctr">
              <a:buNone/>
            </a:pPr>
            <a:r>
              <a:rPr lang="en-US" dirty="0" err="1" smtClean="0"/>
              <a:t>Hadits</a:t>
            </a:r>
            <a:r>
              <a:rPr lang="en-US" dirty="0" smtClean="0"/>
              <a:t> </a:t>
            </a:r>
            <a:r>
              <a:rPr lang="en-US" dirty="0" err="1" smtClean="0"/>
              <a:t>di</a:t>
            </a:r>
            <a:r>
              <a:rPr lang="en-US" dirty="0" smtClean="0"/>
              <a:t> </a:t>
            </a:r>
            <a:r>
              <a:rPr lang="en-US" dirty="0" err="1" smtClean="0"/>
              <a:t>atas</a:t>
            </a:r>
            <a:r>
              <a:rPr lang="en-US" dirty="0" smtClean="0"/>
              <a:t> </a:t>
            </a:r>
            <a:r>
              <a:rPr lang="en-US" dirty="0" err="1" smtClean="0"/>
              <a:t>sekalipun</a:t>
            </a:r>
            <a:r>
              <a:rPr lang="en-US" dirty="0" smtClean="0"/>
              <a:t> </a:t>
            </a:r>
            <a:r>
              <a:rPr lang="en-US" dirty="0" err="1" smtClean="0"/>
              <a:t>lemah</a:t>
            </a:r>
            <a:r>
              <a:rPr lang="en-US" dirty="0" smtClean="0"/>
              <a:t>, </a:t>
            </a:r>
            <a:r>
              <a:rPr lang="en-US" dirty="0" err="1" smtClean="0"/>
              <a:t>namun</a:t>
            </a:r>
            <a:r>
              <a:rPr lang="en-US" dirty="0" smtClean="0"/>
              <a:t> </a:t>
            </a:r>
            <a:r>
              <a:rPr lang="en-US" dirty="0" err="1" smtClean="0"/>
              <a:t>dikuatkan</a:t>
            </a:r>
            <a:r>
              <a:rPr lang="en-US" dirty="0" smtClean="0"/>
              <a:t> </a:t>
            </a:r>
            <a:r>
              <a:rPr lang="en-US" dirty="0" err="1" smtClean="0"/>
              <a:t>oleh</a:t>
            </a:r>
            <a:r>
              <a:rPr lang="en-US" dirty="0" smtClean="0"/>
              <a:t> </a:t>
            </a:r>
            <a:r>
              <a:rPr lang="en-US" dirty="0" err="1" smtClean="0"/>
              <a:t>perbuatan</a:t>
            </a:r>
            <a:r>
              <a:rPr lang="en-US" dirty="0" smtClean="0"/>
              <a:t> </a:t>
            </a:r>
            <a:r>
              <a:rPr lang="en-US" dirty="0" err="1" smtClean="0"/>
              <a:t>Shahabat</a:t>
            </a:r>
            <a:r>
              <a:rPr lang="en-US" dirty="0" smtClean="0"/>
              <a:t>, </a:t>
            </a:r>
            <a:r>
              <a:rPr lang="en-US" dirty="0" err="1" smtClean="0"/>
              <a:t>Ibnu</a:t>
            </a:r>
            <a:r>
              <a:rPr lang="en-US" dirty="0" smtClean="0"/>
              <a:t> </a:t>
            </a:r>
            <a:r>
              <a:rPr lang="en-US" dirty="0" err="1" smtClean="0"/>
              <a:t>Umar</a:t>
            </a:r>
            <a:r>
              <a:rPr lang="en-US" dirty="0" smtClean="0"/>
              <a:t> </a:t>
            </a:r>
            <a:r>
              <a:rPr lang="en-US" dirty="0" err="1" smtClean="0"/>
              <a:t>sbb</a:t>
            </a:r>
            <a:r>
              <a:rPr lang="en-US" dirty="0" smtClean="0"/>
              <a:t>:</a:t>
            </a:r>
            <a:endParaRPr lang="id-ID" dirty="0" smtClean="0"/>
          </a:p>
          <a:p>
            <a:pPr algn="ctr" rtl="1"/>
            <a:r>
              <a:rPr lang="ar-SA" dirty="0" smtClean="0"/>
              <a:t>عَنْ نَافِعٍ أَنَّ عَبْدَ اللَّهِ بْنَ عُمَرَ كَانَ يَغْتَسِلُ يَوْمَ الْفِطْرِ قَبْلَ أَنْ يَغْدُوَ إِلَى الْمُصَلَّى. </a:t>
            </a:r>
            <a:r>
              <a:rPr lang="en-US" dirty="0" smtClean="0"/>
              <a:t>)</a:t>
            </a:r>
            <a:r>
              <a:rPr lang="ar-SA" dirty="0" smtClean="0"/>
              <a:t>موطأ مالك - مكنز - (2 / 53</a:t>
            </a:r>
            <a:r>
              <a:rPr lang="en-US" dirty="0" smtClean="0"/>
              <a:t>(</a:t>
            </a:r>
            <a:endParaRPr lang="id-ID" dirty="0" smtClean="0"/>
          </a:p>
          <a:p>
            <a:pPr algn="ctr">
              <a:buNone/>
            </a:pPr>
            <a:endParaRPr lang="id-ID"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534400" cy="6245352"/>
          </a:xfrm>
        </p:spPr>
        <p:style>
          <a:lnRef idx="1">
            <a:schemeClr val="accent4"/>
          </a:lnRef>
          <a:fillRef idx="2">
            <a:schemeClr val="accent4"/>
          </a:fillRef>
          <a:effectRef idx="1">
            <a:schemeClr val="accent4"/>
          </a:effectRef>
          <a:fontRef idx="minor">
            <a:schemeClr val="dk1"/>
          </a:fontRef>
        </p:style>
        <p:txBody>
          <a:bodyPr/>
          <a:lstStyle/>
          <a:p>
            <a:pPr algn="ctr">
              <a:buNone/>
            </a:pPr>
            <a:r>
              <a:rPr lang="id-ID" dirty="0" smtClean="0"/>
              <a:t>6</a:t>
            </a:r>
          </a:p>
          <a:p>
            <a:pPr lvl="0" algn="ctr"/>
            <a:r>
              <a:rPr lang="id-ID" dirty="0" smtClean="0"/>
              <a:t>Dalam mandi besar ,saat </a:t>
            </a:r>
            <a:r>
              <a:rPr lang="en-US" dirty="0" smtClean="0"/>
              <a:t> </a:t>
            </a:r>
            <a:r>
              <a:rPr lang="en-US" dirty="0" err="1" smtClean="0"/>
              <a:t>berwudlu</a:t>
            </a:r>
            <a:r>
              <a:rPr lang="id-ID" dirty="0" smtClean="0"/>
              <a:t>, </a:t>
            </a:r>
            <a:r>
              <a:rPr lang="en-US" dirty="0" smtClean="0"/>
              <a:t> </a:t>
            </a:r>
            <a:r>
              <a:rPr lang="en-US" dirty="0" err="1" smtClean="0"/>
              <a:t>bisa</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secara</a:t>
            </a:r>
            <a:r>
              <a:rPr lang="en-US" dirty="0" smtClean="0"/>
              <a:t> </a:t>
            </a:r>
            <a:r>
              <a:rPr lang="en-US" dirty="0" err="1" smtClean="0"/>
              <a:t>sempurna</a:t>
            </a:r>
            <a:r>
              <a:rPr lang="en-US" dirty="0" smtClean="0"/>
              <a:t>, </a:t>
            </a:r>
            <a:r>
              <a:rPr lang="en-US" dirty="0" err="1" smtClean="0"/>
              <a:t>bisa</a:t>
            </a:r>
            <a:r>
              <a:rPr lang="en-US" dirty="0" smtClean="0"/>
              <a:t> pula  </a:t>
            </a:r>
            <a:r>
              <a:rPr lang="en-US" dirty="0" err="1" smtClean="0"/>
              <a:t>mengakhirkan</a:t>
            </a:r>
            <a:r>
              <a:rPr lang="en-US" dirty="0" smtClean="0"/>
              <a:t>   </a:t>
            </a:r>
            <a:r>
              <a:rPr lang="en-US" dirty="0" err="1" smtClean="0"/>
              <a:t>membasuh</a:t>
            </a:r>
            <a:r>
              <a:rPr lang="en-US" dirty="0" smtClean="0"/>
              <a:t> kaki</a:t>
            </a:r>
            <a:endParaRPr lang="id-ID" b="1" dirty="0" smtClean="0"/>
          </a:p>
          <a:p>
            <a:pPr algn="ctr" rtl="1"/>
            <a:r>
              <a:rPr lang="ar-SA" dirty="0" smtClean="0"/>
              <a:t>عن ابن عباس عن ميمونة زوج النبي صلى الله عليه و سلم قالت : توضأ رسول الله صلى الله عليه و سلم وضوءه للصلاة غير رجليه وغسل فرجه وما أصابه من الأذى ثم أفاض عليه الماء ثم نحى رجليه فغسلهما هذه غسله من الجنابة</a:t>
            </a:r>
            <a:r>
              <a:rPr lang="id-ID" dirty="0" smtClean="0"/>
              <a:t>)</a:t>
            </a:r>
            <a:r>
              <a:rPr lang="ar-SA" dirty="0" smtClean="0"/>
              <a:t> صحيح البخاري - (ج 1 / ص 100)</a:t>
            </a:r>
            <a:endParaRPr lang="id-ID" dirty="0" smtClean="0"/>
          </a:p>
          <a:p>
            <a:pPr lvl="0" algn="ctr">
              <a:buNone/>
            </a:pPr>
            <a:r>
              <a:rPr lang="id-ID" dirty="0" smtClean="0"/>
              <a:t>7. </a:t>
            </a:r>
          </a:p>
          <a:p>
            <a:pPr lvl="0" algn="ctr">
              <a:buNone/>
            </a:pPr>
            <a:r>
              <a:rPr lang="id-ID" dirty="0" smtClean="0"/>
              <a:t>Perempuan yang berambut panjang dapat menyanggul rambutnya lalu menyiramkan air di atasnya.</a:t>
            </a:r>
          </a:p>
          <a:p>
            <a:pPr algn="ctr" rtl="1"/>
            <a:r>
              <a:rPr lang="ar-SA" dirty="0" smtClean="0"/>
              <a:t>وَعَنْ { أُمِّ سَلَمَةَ رَضِيَ اللَّهُ تَعَالَى عَنْهَا قَالَتْ : قُلْت : يَا رَسُولَ اللَّهِ ، إنِّي امْرَأَةٌ أَشُدُّ شَعْرَ رَأْسِي ، أَفَأَنْقُضُهُ لِغُسْلِ الْجَنَابَةِ ؟ وَفِي رِوَايَةٍ : وَالْحَيْضَةِ قَالَ : لَا ، إنَّمَا يَكْفِيك أَنْ تَحْثِي عَلَى رَأْسِك ثَلَاثَ حَثَيَاتٍ } رَوَاهُ مُسْلِمٌ .</a:t>
            </a:r>
            <a:endParaRPr lang="id-ID" dirty="0" smtClean="0"/>
          </a:p>
          <a:p>
            <a:pPr algn="ctr">
              <a:buNone/>
            </a:pPr>
            <a:endParaRPr lang="id-ID" dirty="0" smtClean="0"/>
          </a:p>
          <a:p>
            <a:pPr algn="ctr">
              <a:buNone/>
            </a:pPr>
            <a:endParaRPr lang="id-ID"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382000" cy="6016752"/>
          </a:xfrm>
        </p:spPr>
        <p:style>
          <a:lnRef idx="1">
            <a:schemeClr val="accent4"/>
          </a:lnRef>
          <a:fillRef idx="2">
            <a:schemeClr val="accent4"/>
          </a:fillRef>
          <a:effectRef idx="1">
            <a:schemeClr val="accent4"/>
          </a:effectRef>
          <a:fontRef idx="minor">
            <a:schemeClr val="dk1"/>
          </a:fontRef>
        </p:style>
        <p:txBody>
          <a:bodyPr/>
          <a:lstStyle/>
          <a:p>
            <a:pPr lvl="0" algn="ctr">
              <a:buNone/>
            </a:pPr>
            <a:r>
              <a:rPr lang="id-ID" dirty="0" smtClean="0"/>
              <a:t>8. </a:t>
            </a:r>
          </a:p>
          <a:p>
            <a:pPr lvl="0" algn="ctr">
              <a:buNone/>
            </a:pPr>
            <a:r>
              <a:rPr lang="id-ID" dirty="0" smtClean="0"/>
              <a:t>Sesudah mandi besar tidak perlu lagi wudlu’, kecuali jika ketika mengakhiri mandinya ia terkena hadats.</a:t>
            </a:r>
          </a:p>
          <a:p>
            <a:pPr lvl="0" algn="ctr">
              <a:buNone/>
            </a:pPr>
            <a:endParaRPr lang="id-ID" dirty="0" smtClean="0"/>
          </a:p>
          <a:p>
            <a:pPr algn="ctr" rtl="1">
              <a:buNone/>
            </a:pPr>
            <a:r>
              <a:rPr lang="id-ID" dirty="0" smtClean="0"/>
              <a:t> </a:t>
            </a:r>
            <a:r>
              <a:rPr lang="ar-SA" dirty="0" smtClean="0"/>
              <a:t>عَنْ عَائِشَةَ قَالَتْ كَانَ رَسُولُ اللَّهِ -صلى الله عليه وسلم- لاَ يَتَوَضَّأُ بَعْدَ الْغُسْلِ مِنَ الْجَنَابَةِ </a:t>
            </a:r>
            <a:r>
              <a:rPr lang="id-ID" dirty="0" smtClean="0"/>
              <a:t>)</a:t>
            </a:r>
            <a:r>
              <a:rPr lang="ar-SA" dirty="0" smtClean="0"/>
              <a:t>ابن ماجه - (ج 2 / ص  266</a:t>
            </a:r>
            <a:r>
              <a:rPr lang="id-ID" dirty="0" smtClean="0"/>
              <a:t>(</a:t>
            </a:r>
          </a:p>
          <a:p>
            <a:pPr algn="ctr" rtl="1">
              <a:buNone/>
            </a:pPr>
            <a:endParaRPr lang="id-ID" dirty="0" smtClean="0"/>
          </a:p>
          <a:p>
            <a:pPr algn="ctr" rtl="1">
              <a:buNone/>
            </a:pPr>
            <a:endParaRPr lang="id-ID" dirty="0" smtClean="0"/>
          </a:p>
          <a:p>
            <a:pPr rtl="1">
              <a:buNone/>
            </a:pPr>
            <a:r>
              <a:rPr lang="id-ID" dirty="0" smtClean="0"/>
              <a:t>.</a:t>
            </a:r>
          </a:p>
          <a:p>
            <a:pPr>
              <a:buNone/>
            </a:pP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NAJIS &amp; HADAS</a:t>
            </a:r>
            <a:endParaRPr lang="en-US" dirty="0"/>
          </a:p>
        </p:txBody>
      </p:sp>
      <p:sp>
        <p:nvSpPr>
          <p:cNvPr id="5" name="Content Placeholder 4"/>
          <p:cNvSpPr>
            <a:spLocks noGrp="1"/>
          </p:cNvSpPr>
          <p:nvPr>
            <p:ph sz="quarter" idx="2"/>
          </p:nvPr>
        </p:nvSpPr>
        <p:spPr/>
        <p:txBody>
          <a:bodyPr/>
          <a:lstStyle/>
          <a:p>
            <a:r>
              <a:rPr lang="en-US" dirty="0" smtClean="0"/>
              <a:t>NAJIS MUKHAFFAFAH</a:t>
            </a:r>
          </a:p>
          <a:p>
            <a:endParaRPr lang="en-US" dirty="0" smtClean="0"/>
          </a:p>
          <a:p>
            <a:r>
              <a:rPr lang="en-US" dirty="0" smtClean="0"/>
              <a:t>NAJIS MUTAWASSITHOH</a:t>
            </a:r>
          </a:p>
          <a:p>
            <a:endParaRPr lang="en-US" dirty="0" smtClean="0"/>
          </a:p>
          <a:p>
            <a:r>
              <a:rPr lang="en-US" dirty="0" smtClean="0"/>
              <a:t>NAJIZ MUGALLAZHOH</a:t>
            </a:r>
            <a:endParaRPr lang="en-US" dirty="0"/>
          </a:p>
        </p:txBody>
      </p:sp>
      <p:sp>
        <p:nvSpPr>
          <p:cNvPr id="7" name="Content Placeholder 6"/>
          <p:cNvSpPr>
            <a:spLocks noGrp="1"/>
          </p:cNvSpPr>
          <p:nvPr>
            <p:ph sz="quarter" idx="4"/>
          </p:nvPr>
        </p:nvSpPr>
        <p:spPr/>
        <p:txBody>
          <a:bodyPr/>
          <a:lstStyle/>
          <a:p>
            <a:r>
              <a:rPr lang="en-US" dirty="0" smtClean="0"/>
              <a:t>ASGHAR</a:t>
            </a:r>
          </a:p>
          <a:p>
            <a:endParaRPr lang="en-US" dirty="0" smtClean="0"/>
          </a:p>
          <a:p>
            <a:r>
              <a:rPr lang="en-US" dirty="0" smtClean="0"/>
              <a:t>AKBAR</a:t>
            </a:r>
            <a:endParaRPr lang="en-US" dirty="0"/>
          </a:p>
        </p:txBody>
      </p:sp>
      <p:sp>
        <p:nvSpPr>
          <p:cNvPr id="4" name="Text Placeholder 3"/>
          <p:cNvSpPr>
            <a:spLocks noGrp="1"/>
          </p:cNvSpPr>
          <p:nvPr>
            <p:ph type="body" sz="quarter" idx="1"/>
          </p:nvPr>
        </p:nvSpPr>
        <p:spPr/>
        <p:txBody>
          <a:bodyPr/>
          <a:lstStyle/>
          <a:p>
            <a:r>
              <a:rPr lang="en-US" sz="1400" dirty="0" smtClean="0"/>
              <a:t>NAJIS (SEGALA YG DI ANGGAP KOTOR OLEH SYARIAT}</a:t>
            </a:r>
            <a:endParaRPr lang="en-US" sz="1400" dirty="0"/>
          </a:p>
        </p:txBody>
      </p:sp>
      <p:sp>
        <p:nvSpPr>
          <p:cNvPr id="6" name="Text Placeholder 5"/>
          <p:cNvSpPr>
            <a:spLocks noGrp="1"/>
          </p:cNvSpPr>
          <p:nvPr>
            <p:ph type="body" sz="quarter" idx="3"/>
          </p:nvPr>
        </p:nvSpPr>
        <p:spPr/>
        <p:txBody>
          <a:bodyPr/>
          <a:lstStyle/>
          <a:p>
            <a:r>
              <a:rPr lang="en-US" sz="1400" dirty="0" smtClean="0"/>
              <a:t>HADAS (KEADAAN SEORANG MU’MIN DIANGGAP TIDAK SUCI)</a:t>
            </a:r>
            <a:endParaRPr lang="en-US" sz="14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153400" cy="6169152"/>
          </a:xfrm>
        </p:spPr>
        <p:style>
          <a:lnRef idx="1">
            <a:schemeClr val="accent2"/>
          </a:lnRef>
          <a:fillRef idx="2">
            <a:schemeClr val="accent2"/>
          </a:fillRef>
          <a:effectRef idx="1">
            <a:schemeClr val="accent2"/>
          </a:effectRef>
          <a:fontRef idx="minor">
            <a:schemeClr val="dk1"/>
          </a:fontRef>
        </p:style>
        <p:txBody>
          <a:bodyPr/>
          <a:lstStyle/>
          <a:p>
            <a:pPr algn="ctr" rtl="1">
              <a:buNone/>
            </a:pPr>
            <a:endParaRPr lang="id-ID" sz="7200" dirty="0" smtClean="0">
              <a:solidFill>
                <a:srgbClr val="0070C0"/>
              </a:solidFill>
              <a:latin typeface="Traditional Arabic" pitchFamily="18" charset="-78"/>
              <a:cs typeface="Traditional Arabic" pitchFamily="18" charset="-78"/>
            </a:endParaRPr>
          </a:p>
          <a:p>
            <a:pPr algn="ctr" rtl="1">
              <a:buNone/>
            </a:pPr>
            <a:endParaRPr lang="id-ID" sz="7200" dirty="0" smtClean="0">
              <a:solidFill>
                <a:srgbClr val="0070C0"/>
              </a:solidFill>
              <a:latin typeface="Traditional Arabic" pitchFamily="18" charset="-78"/>
              <a:cs typeface="Traditional Arabic" pitchFamily="18" charset="-78"/>
            </a:endParaRPr>
          </a:p>
          <a:p>
            <a:pPr algn="ctr" rtl="1">
              <a:buNone/>
            </a:pPr>
            <a:r>
              <a:rPr lang="ar-SA" sz="7200" dirty="0" smtClean="0">
                <a:solidFill>
                  <a:srgbClr val="0070C0"/>
                </a:solidFill>
                <a:latin typeface="Traditional Arabic" pitchFamily="18" charset="-78"/>
                <a:cs typeface="Traditional Arabic" pitchFamily="18" charset="-78"/>
              </a:rPr>
              <a:t>والله أعلم بالصواب</a:t>
            </a:r>
            <a:endParaRPr lang="id-ID" sz="7200" b="1" dirty="0" smtClean="0">
              <a:solidFill>
                <a:srgbClr val="0070C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id-ID" dirty="0" smtClean="0"/>
              <a:t>1</a:t>
            </a:r>
            <a:r>
              <a:rPr lang="en-US" dirty="0" smtClean="0"/>
              <a:t/>
            </a:r>
            <a:br>
              <a:rPr lang="en-US" dirty="0" smtClean="0"/>
            </a:br>
            <a:r>
              <a:rPr lang="en-US" dirty="0" smtClean="0"/>
              <a:t>DASAR HUKUM/FADLILAH</a:t>
            </a:r>
            <a:endParaRPr lang="en-US" dirty="0"/>
          </a:p>
        </p:txBody>
      </p:sp>
      <p:sp>
        <p:nvSpPr>
          <p:cNvPr id="3" name="Content Placeholder 2"/>
          <p:cNvSpPr>
            <a:spLocks noGrp="1"/>
          </p:cNvSpPr>
          <p:nvPr>
            <p:ph sz="quarter" idx="1"/>
          </p:nvPr>
        </p:nvSpPr>
        <p:spPr>
          <a:xfrm>
            <a:off x="457200" y="1600200"/>
            <a:ext cx="8229600" cy="4873752"/>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ctr">
              <a:buNone/>
            </a:pPr>
            <a:r>
              <a:rPr lang="ar-SA" sz="4000" dirty="0" smtClean="0">
                <a:cs typeface="Traditional Arabic" pitchFamily="2" charset="-78"/>
              </a:rPr>
              <a:t>يَا أَيُّهَا الَّذِينَ آَمَنُوا إِذَا قُمْتُمْ إِلَى الصَّلَاةِ فَاغْسِلُوا وُجُوهَكُمْ وَأَيْدِيَكُمْ إِلَى الْمَرَافِقِ وَامْسَحُوا بِرُءُوسِكُمْ وَأَرْجُلَكُمْ إِلَى الْكَعْبَيْنِ</a:t>
            </a:r>
            <a:endParaRPr lang="en-US" sz="4000" dirty="0" smtClean="0">
              <a:cs typeface="Traditional Arabic" pitchFamily="2" charset="-78"/>
            </a:endParaRPr>
          </a:p>
          <a:p>
            <a:pPr algn="ctr" rtl="1">
              <a:buNone/>
            </a:pPr>
            <a:r>
              <a:rPr lang="ar-SA" sz="4000" dirty="0" smtClean="0">
                <a:cs typeface="Traditional Arabic" pitchFamily="2" charset="-78"/>
              </a:rPr>
              <a:t>[المائدة/6</a:t>
            </a:r>
            <a:r>
              <a:rPr lang="ar-SA" dirty="0" smtClean="0"/>
              <a:t>]</a:t>
            </a:r>
            <a:endParaRPr lang="en-US" dirty="0" smtClean="0"/>
          </a:p>
          <a:p>
            <a:pPr algn="ctr" rtl="1">
              <a:buNone/>
            </a:pPr>
            <a:r>
              <a:rPr lang="ar-EG" sz="3900" dirty="0" smtClean="0">
                <a:cs typeface="Traditional Arabic" pitchFamily="2" charset="-78"/>
              </a:rPr>
              <a:t>قَالَ رَسُولُ اللَّهِ صَلَّى اللَّهُ عَلَيْهِ وَسَلَّمَ لَا تُقْبَلُ صَلَاةُ مَنْ أَحْدَثَ حَتَّى يَتَوَضَّأَ (رواه البخاري) </a:t>
            </a:r>
            <a:endParaRPr lang="id-ID" sz="3900" dirty="0" smtClean="0">
              <a:cs typeface="Traditional Arabic" pitchFamily="2" charset="-78"/>
            </a:endParaRPr>
          </a:p>
          <a:p>
            <a:pPr algn="ctr" rtl="1">
              <a:buNone/>
            </a:pPr>
            <a:r>
              <a:rPr lang="ar-SA" sz="3600" dirty="0" smtClean="0">
                <a:cs typeface="Traditional Arabic" pitchFamily="2" charset="-78"/>
              </a:rPr>
              <a:t>صحيح البخارى - (ج 1 / ص 116)</a:t>
            </a:r>
          </a:p>
          <a:p>
            <a:pPr algn="ctr" rtl="1">
              <a:buNone/>
            </a:pPr>
            <a:r>
              <a:rPr lang="ar-SA" sz="3600" dirty="0" smtClean="0">
                <a:cs typeface="Traditional Arabic" pitchFamily="2" charset="-78"/>
              </a:rPr>
              <a:t>عَنْ عَبْدِ اللَّهِ بْنِ عَمْرٍو قَالَ تَخَلَّفَ عَنَّا النَّبِىُّ - صلى الله عليه وسلم - فِى سَفْرَةٍ سَافَرْنَاهَا ، فَأَدْرَكَنَا وَقَدْ أَرْهَقَتْنَا الصَّلاَةُ وَنَحْنُ نَتَوَضَّأُ ، فَجَعَلْنَا نَمْسَحُ عَلَى أَرْجُلِنَا ، فَنَادَى بِأَعْلَى صَوْتِهِ « وَيْلٌ لِلأَعْقَابِ مِنَ النَّارِ » . مَرَّتَيْنِ أَوْ ثَلاَثًا</a:t>
            </a:r>
            <a:endParaRPr lang="en-US" sz="3600" dirty="0" smtClean="0">
              <a:cs typeface="Traditional Arabic" pitchFamily="2" charset="-78"/>
            </a:endParaRPr>
          </a:p>
          <a:p>
            <a:pPr algn="ctr" rtl="1">
              <a:buNone/>
            </a:pPr>
            <a:endParaRPr lang="en-US" sz="3900" dirty="0" smtClean="0">
              <a:cs typeface="Traditional Arabic" pitchFamily="2" charset="-78"/>
            </a:endParaRPr>
          </a:p>
          <a:p>
            <a:pPr algn="ctr" rtl="1">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TotalTime>
  <Words>4756</Words>
  <Application>Microsoft Office PowerPoint</Application>
  <PresentationFormat>On-screen Show (4:3)</PresentationFormat>
  <Paragraphs>458</Paragraphs>
  <Slides>80</Slides>
  <Notes>12</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Oriel</vt:lpstr>
      <vt:lpstr>TUNTUNAN THAHARAH MENURUT RASULULLAH SAW (Perspektif Muhammadiyah)</vt:lpstr>
      <vt:lpstr>PENDAHULUAN</vt:lpstr>
      <vt:lpstr>Slide 3</vt:lpstr>
      <vt:lpstr>a. Membersihkan najis</vt:lpstr>
      <vt:lpstr>B TUNTUNAN WUDLU’</vt:lpstr>
      <vt:lpstr>Alat toharoh</vt:lpstr>
      <vt:lpstr>PEMBAGIAN AIR</vt:lpstr>
      <vt:lpstr>NAJIS &amp; HADAS</vt:lpstr>
      <vt:lpstr>1 DASAR HUKUM/FADLILAH</vt:lpstr>
      <vt:lpstr>Slide 10</vt:lpstr>
      <vt:lpstr>Slide 11</vt:lpstr>
      <vt:lpstr>Slide 12</vt:lpstr>
      <vt:lpstr>1 Membaca basmalah pada permulaan wudhu, dengan niat yang ikhlas semata mata karena Allah swt.</vt:lpstr>
      <vt:lpstr>2 Membersihkan kedua telapak tangan sebanyak tiga kali, hendaknya pada cela-cela jari tangan dibersihkan sebersih mungkin </vt:lpstr>
      <vt:lpstr>3. Menggosok gigi dengan kayu arok atau sejenisnya.     </vt:lpstr>
      <vt:lpstr>4. Berkumur-kumur dan menghirup air ke dalam hidung dari telapak tangan sebelah  kanan serta menyemburkanya kembali, yang masing-masing dilakukan tiga kali. Hal tersebut dilakukan secara sungguh-sungguh, kecuali ketika berpuasa </vt:lpstr>
      <vt:lpstr>5. Membasuh muka tiga kali dengan mengusap dua sudut mata, menggosok dan melebihkan dalam membasuhnya serta menyela-nyelai janggut</vt:lpstr>
      <vt:lpstr>{ أَنَّ النَّبِيَّ صَلَّى اللَّهُ عَلَيْهِ وَسَلَّمَ كَانَ يُخَلِّلُ لِحْيَتَهُ فِي الْوُضُوءِ }  أَخْرَجَهُ التِّرْمِذِيُّ ، وَصَحَّحَهُ ابْنُ خُزَيْمَةَ </vt:lpstr>
      <vt:lpstr>6. Membasuh kedua tangan sampai kedua siku dengan digosok tiga kali sambil menyelai jari-jari tangan dengan melebihkan dalam membasuh keduanya serta memulai dengan tangan sebelah kanan   </vt:lpstr>
      <vt:lpstr>7. Mengusap kepala dan telinga satu kali dengan menjalankan kedua telapak tangan dari ujung muka kepala hingga tengkuk dan dikembalikan lagi pada permulaan kemudian mengusap kedua telinga sebelah luar dengan dua ibu jari dan sebelah dalam dengan kedua telunjuk.   </vt:lpstr>
      <vt:lpstr>ثُمَّ مَسَحَ رَأْسَهَ فَأَدْخَلَ إِصْبَعَيْهِ السَّبَّاحَتَيْنِ فِى أُذُنَيْهِ وَمَسَحَ بِإِبْهَامَيْهِ عَلَى ظَاهِرِ أُذُنَيْهِ وَبِالسَّبَّاحَتَيْنِ بَاطِنَ أُذُنَيْه   سنن أبي داود </vt:lpstr>
      <vt:lpstr>8. Membasuh kedua kaki beserta mata kaki dengan melebihkan dalam membasuh keduanya, memulai dari yang kanan dan menyempurnakan dalam membasuhnya.   </vt:lpstr>
      <vt:lpstr>9.  Membaca dua kalimah syahadat  : أَشْهَدُ أَنْ لَا إِلَهَ إِلَّا اللَّهُ وَحْدَهُ لَا شَرِيكَ لَهُ وَأَشْهَدُ أَنَّ مُحَمَّدًا عَبْدُهُ وَرَسُولُهُ  ـ</vt:lpstr>
      <vt:lpstr>Slide 24</vt:lpstr>
      <vt:lpstr>       PEMBATAL-PEMBATAL  WUDHU. </vt:lpstr>
      <vt:lpstr>Slide 26</vt:lpstr>
      <vt:lpstr>Slide 27</vt:lpstr>
      <vt:lpstr>Slide 28</vt:lpstr>
      <vt:lpstr>Slide 29</vt:lpstr>
      <vt:lpstr>1.   Wudlu’-Wudlu’ Yang Dianjurkan.</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b. SEBAB-SEBAB DIPERBOLEHKANNYA:</vt:lpstr>
      <vt:lpstr>c. Tata cara tayamum</vt:lpstr>
      <vt:lpstr>3.  Meletakkan kedua tangan di tanah lalu meniupnya,</vt:lpstr>
      <vt:lpstr>4. Mengusap muka</vt:lpstr>
      <vt:lpstr>5.  Mengusap  telapak tangan  </vt:lpstr>
      <vt:lpstr>D. BEBERAPA PENJELASAN TAMBAHAN SEPUTAR TAYAMUM</vt:lpstr>
      <vt:lpstr>Slide 53</vt:lpstr>
      <vt:lpstr>Slide 54</vt:lpstr>
      <vt:lpstr>Slide 55</vt:lpstr>
      <vt:lpstr>Slide 56</vt:lpstr>
      <vt:lpstr>A. DASAR PERINTAHNYA</vt:lpstr>
      <vt:lpstr>B PENYEBAB-PENYEBAB MANDI JUNUB</vt:lpstr>
      <vt:lpstr>Slide 59</vt:lpstr>
      <vt:lpstr>Slide 60</vt:lpstr>
      <vt:lpstr>Slide 61</vt:lpstr>
      <vt:lpstr>Slide 62</vt:lpstr>
      <vt:lpstr>Slide 63</vt:lpstr>
      <vt:lpstr>Slide 64</vt:lpstr>
      <vt:lpstr>Slide 65</vt:lpstr>
      <vt:lpstr>ثُمَّ يَتَوَضَّأُ وُضُوءَهُ لِلصَّلاَةِ (متّفق عليه(  </vt:lpstr>
      <vt:lpstr>ثُمَّ يَأْخُذُ الْمَاءَ فَيُدْخِلُ أَصَابِعَهُ فِى أُصُولِ الشَّعْرِ )متّفق عليه(  </vt:lpstr>
      <vt:lpstr>    حَتَّى إِذَا رَأَى أَنْ قَدِ اسْتَبْرَأَ حَفَنَ عَلَى رَأْسِهِ ثَلاَثَ حَفَنَاتٍ ثُمَّ أَفَاضَ عَلَى سَائِرِ جَسَدِهِ (متّفق عليه(  </vt:lpstr>
      <vt:lpstr>ثُمَّ غَسَلَ رِجْلَيْهِ...(متّفق عليه(</vt:lpstr>
      <vt:lpstr>BEBERAPA PENJELASAN tambahan SEPUTAR MANDI JUNUB</vt:lpstr>
      <vt:lpstr>Slide 71</vt:lpstr>
      <vt:lpstr>Slide 72</vt:lpstr>
      <vt:lpstr>Slide 73</vt:lpstr>
      <vt:lpstr>Slide 74</vt:lpstr>
      <vt:lpstr>Slide 75</vt:lpstr>
      <vt:lpstr>Slide 76</vt:lpstr>
      <vt:lpstr>Slide 77</vt:lpstr>
      <vt:lpstr>Slide 78</vt:lpstr>
      <vt:lpstr>Slide 79</vt:lpstr>
      <vt:lpstr>Slide 80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TUNTUNAN THAHARAH MENURUT RASULULLAH SAW (Perspektif Muhammadiyah)</dc:title>
  <dc:creator>WINDOWS 7</dc:creator>
  <cp:lastModifiedBy>WINDOWS 7</cp:lastModifiedBy>
  <cp:revision>25</cp:revision>
  <dcterms:modified xsi:type="dcterms:W3CDTF">2019-04-01T03:33:12Z</dcterms:modified>
</cp:coreProperties>
</file>