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handoutMasterIdLst>
    <p:handoutMasterId r:id="rId28"/>
  </p:handoutMasterIdLst>
  <p:sldIdLst>
    <p:sldId id="333" r:id="rId2"/>
    <p:sldId id="334" r:id="rId3"/>
    <p:sldId id="332" r:id="rId4"/>
    <p:sldId id="335" r:id="rId5"/>
    <p:sldId id="336" r:id="rId6"/>
    <p:sldId id="337" r:id="rId7"/>
    <p:sldId id="310" r:id="rId8"/>
    <p:sldId id="338" r:id="rId9"/>
    <p:sldId id="339" r:id="rId10"/>
    <p:sldId id="319" r:id="rId11"/>
    <p:sldId id="320" r:id="rId12"/>
    <p:sldId id="321" r:id="rId13"/>
    <p:sldId id="331" r:id="rId14"/>
    <p:sldId id="324" r:id="rId15"/>
    <p:sldId id="260" r:id="rId16"/>
    <p:sldId id="340" r:id="rId17"/>
    <p:sldId id="279" r:id="rId18"/>
    <p:sldId id="341" r:id="rId19"/>
    <p:sldId id="342" r:id="rId20"/>
    <p:sldId id="343" r:id="rId21"/>
    <p:sldId id="344" r:id="rId22"/>
    <p:sldId id="345" r:id="rId23"/>
    <p:sldId id="346" r:id="rId24"/>
    <p:sldId id="347" r:id="rId25"/>
    <p:sldId id="348" r:id="rId26"/>
    <p:sldId id="34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CC0099"/>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FBC2B8-669A-42F6-8F15-85B20FDE3170}"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D1003A1D-C2E5-4B3E-97D0-AE4642273583}">
      <dgm:prSet phldrT="[Text]"/>
      <dgm:spPr/>
      <dgm:t>
        <a:bodyPr>
          <a:scene3d>
            <a:camera prst="orthographicFront"/>
            <a:lightRig rig="threePt" dir="t"/>
          </a:scene3d>
          <a:sp3d extrusionH="57150">
            <a:bevelT w="38100" h="38100" prst="convex"/>
          </a:sp3d>
        </a:bodyPr>
        <a:lstStyle/>
        <a:p>
          <a:pPr rtl="1"/>
          <a:r>
            <a:rPr lang="ar-SA" dirty="0" smtClean="0">
              <a:solidFill>
                <a:srgbClr val="FF0000"/>
              </a:solidFill>
              <a:effectLst>
                <a:glow rad="228600">
                  <a:schemeClr val="accent4">
                    <a:satMod val="175000"/>
                    <a:alpha val="40000"/>
                  </a:schemeClr>
                </a:glow>
              </a:effectLst>
              <a:cs typeface="Traditional Arabic" pitchFamily="2" charset="-78"/>
            </a:rPr>
            <a:t>شروط شهادة : أن لا إله إلا الله </a:t>
          </a:r>
          <a:r>
            <a:rPr lang="en-US" dirty="0" smtClean="0">
              <a:solidFill>
                <a:srgbClr val="FF0000"/>
              </a:solidFill>
              <a:effectLst>
                <a:glow rad="228600">
                  <a:schemeClr val="accent4">
                    <a:satMod val="175000"/>
                    <a:alpha val="40000"/>
                  </a:schemeClr>
                </a:glow>
              </a:effectLst>
              <a:cs typeface="Traditional Arabic" pitchFamily="2" charset="-78"/>
            </a:rPr>
            <a:t>:</a:t>
          </a:r>
          <a:endParaRPr lang="en-US" dirty="0">
            <a:solidFill>
              <a:srgbClr val="FF0000"/>
            </a:solidFill>
            <a:effectLst>
              <a:glow rad="228600">
                <a:schemeClr val="accent4">
                  <a:satMod val="175000"/>
                  <a:alpha val="40000"/>
                </a:schemeClr>
              </a:glow>
            </a:effectLst>
          </a:endParaRPr>
        </a:p>
      </dgm:t>
    </dgm:pt>
    <dgm:pt modelId="{EA25303E-D75A-44CF-9740-92B1F8D27A63}" type="parTrans" cxnId="{FD9D4952-B24C-43CE-9195-4E8C1950CA62}">
      <dgm:prSet/>
      <dgm:spPr/>
      <dgm:t>
        <a:bodyPr/>
        <a:lstStyle/>
        <a:p>
          <a:endParaRPr lang="en-US"/>
        </a:p>
      </dgm:t>
    </dgm:pt>
    <dgm:pt modelId="{DA0BFF65-AD29-42A9-A4CC-AAA62E091017}" type="sibTrans" cxnId="{FD9D4952-B24C-43CE-9195-4E8C1950CA62}">
      <dgm:prSet/>
      <dgm:spPr/>
      <dgm:t>
        <a:bodyPr/>
        <a:lstStyle/>
        <a:p>
          <a:endParaRPr lang="en-US"/>
        </a:p>
      </dgm:t>
    </dgm:pt>
    <dgm:pt modelId="{9F1B5B4E-AE28-445F-8467-E7A34048C716}">
      <dgm:prSet phldrT="[Text]"/>
      <dgm:spPr/>
      <dgm:t>
        <a:bodyPr/>
        <a:lstStyle/>
        <a:p>
          <a:pPr algn="just" rtl="1"/>
          <a:r>
            <a:rPr lang="en-US" dirty="0" smtClean="0">
              <a:solidFill>
                <a:srgbClr val="FF0000"/>
              </a:solidFill>
              <a:effectLst>
                <a:glow rad="228600">
                  <a:schemeClr val="accent3">
                    <a:satMod val="175000"/>
                    <a:alpha val="40000"/>
                  </a:schemeClr>
                </a:glow>
              </a:effectLst>
              <a:cs typeface="Traditional Arabic" pitchFamily="2" charset="-78"/>
            </a:rPr>
            <a:t> 7</a:t>
          </a:r>
          <a:r>
            <a:rPr lang="ar-SA" dirty="0" smtClean="0">
              <a:solidFill>
                <a:srgbClr val="FF0000"/>
              </a:solidFill>
              <a:effectLst>
                <a:glow rad="228600">
                  <a:schemeClr val="accent3">
                    <a:satMod val="175000"/>
                    <a:alpha val="40000"/>
                  </a:schemeClr>
                </a:glow>
              </a:effectLst>
              <a:cs typeface="Traditional Arabic" pitchFamily="2" charset="-78"/>
            </a:rPr>
            <a:t>المحبة</a:t>
          </a:r>
          <a:endParaRPr lang="en-US" dirty="0" smtClean="0">
            <a:solidFill>
              <a:srgbClr val="FF0000"/>
            </a:solidFill>
            <a:effectLst>
              <a:glow rad="228600">
                <a:schemeClr val="accent3">
                  <a:satMod val="175000"/>
                  <a:alpha val="40000"/>
                </a:schemeClr>
              </a:glow>
            </a:effectLst>
            <a:cs typeface="Traditional Arabic" pitchFamily="2" charset="-78"/>
          </a:endParaRPr>
        </a:p>
        <a:p>
          <a:pPr algn="just" rtl="1"/>
          <a:r>
            <a:rPr lang="ar-SA" dirty="0" smtClean="0">
              <a:solidFill>
                <a:srgbClr val="FF0000"/>
              </a:solidFill>
              <a:effectLst>
                <a:glow rad="228600">
                  <a:schemeClr val="accent3">
                    <a:satMod val="175000"/>
                    <a:alpha val="40000"/>
                  </a:schemeClr>
                </a:glow>
              </a:effectLst>
              <a:cs typeface="Traditional Arabic" pitchFamily="2" charset="-78"/>
            </a:rPr>
            <a:t> </a:t>
          </a:r>
          <a:endParaRPr lang="en-US" dirty="0">
            <a:solidFill>
              <a:srgbClr val="FF0000"/>
            </a:solidFill>
            <a:effectLst>
              <a:glow rad="228600">
                <a:schemeClr val="accent3">
                  <a:satMod val="175000"/>
                  <a:alpha val="40000"/>
                </a:schemeClr>
              </a:glow>
            </a:effectLst>
          </a:endParaRPr>
        </a:p>
      </dgm:t>
    </dgm:pt>
    <dgm:pt modelId="{B6A16473-0025-4D2B-A179-3751C8D91886}" type="parTrans" cxnId="{70E901F9-B20F-4895-AFE8-CD1F463B22E9}">
      <dgm:prSet/>
      <dgm:spPr/>
      <dgm:t>
        <a:bodyPr/>
        <a:lstStyle/>
        <a:p>
          <a:endParaRPr lang="en-US"/>
        </a:p>
      </dgm:t>
    </dgm:pt>
    <dgm:pt modelId="{D1A57105-0AF1-453A-9D9B-2E283101BA89}" type="sibTrans" cxnId="{70E901F9-B20F-4895-AFE8-CD1F463B22E9}">
      <dgm:prSet/>
      <dgm:spPr/>
      <dgm:t>
        <a:bodyPr/>
        <a:lstStyle/>
        <a:p>
          <a:endParaRPr lang="en-US"/>
        </a:p>
      </dgm:t>
    </dgm:pt>
    <dgm:pt modelId="{C79E27EE-5E96-4982-85FD-A0AEED0CB9E4}">
      <dgm:prSet phldrT="[Text]"/>
      <dgm:spPr/>
      <dgm:t>
        <a:bodyPr/>
        <a:lstStyle/>
        <a:p>
          <a:pPr algn="just" rtl="1"/>
          <a:r>
            <a:rPr lang="en-US" dirty="0" smtClean="0">
              <a:solidFill>
                <a:srgbClr val="FF0000"/>
              </a:solidFill>
              <a:effectLst>
                <a:glow rad="228600">
                  <a:schemeClr val="accent3">
                    <a:satMod val="175000"/>
                    <a:alpha val="40000"/>
                  </a:schemeClr>
                </a:glow>
              </a:effectLst>
              <a:cs typeface="Traditional Arabic" pitchFamily="2" charset="-78"/>
            </a:rPr>
            <a:t> 4</a:t>
          </a:r>
          <a:r>
            <a:rPr lang="ar-SA" dirty="0" smtClean="0">
              <a:solidFill>
                <a:srgbClr val="FF0000"/>
              </a:solidFill>
              <a:effectLst>
                <a:glow rad="228600">
                  <a:schemeClr val="accent3">
                    <a:satMod val="175000"/>
                    <a:alpha val="40000"/>
                  </a:schemeClr>
                </a:glow>
              </a:effectLst>
              <a:cs typeface="Traditional Arabic" pitchFamily="2" charset="-78"/>
            </a:rPr>
            <a:t>الانقياد</a:t>
          </a:r>
          <a:endParaRPr lang="en-US" dirty="0" smtClean="0">
            <a:solidFill>
              <a:srgbClr val="FF0000"/>
            </a:solidFill>
            <a:effectLst>
              <a:glow rad="228600">
                <a:schemeClr val="accent3">
                  <a:satMod val="175000"/>
                  <a:alpha val="40000"/>
                </a:schemeClr>
              </a:glow>
            </a:effectLst>
            <a:cs typeface="Traditional Arabic" pitchFamily="2" charset="-78"/>
          </a:endParaRPr>
        </a:p>
        <a:p>
          <a:pPr algn="just" rtl="1"/>
          <a:r>
            <a:rPr lang="en-US" dirty="0" smtClean="0">
              <a:solidFill>
                <a:srgbClr val="FF0000"/>
              </a:solidFill>
              <a:effectLst>
                <a:glow rad="228600">
                  <a:schemeClr val="accent3">
                    <a:satMod val="175000"/>
                    <a:alpha val="40000"/>
                  </a:schemeClr>
                </a:glow>
              </a:effectLst>
              <a:cs typeface="Traditional Arabic" pitchFamily="2" charset="-78"/>
            </a:rPr>
            <a:t> 5 </a:t>
          </a:r>
          <a:r>
            <a:rPr lang="ar-SA" dirty="0" smtClean="0">
              <a:solidFill>
                <a:srgbClr val="FF0000"/>
              </a:solidFill>
              <a:effectLst>
                <a:glow rad="228600">
                  <a:schemeClr val="accent3">
                    <a:satMod val="175000"/>
                    <a:alpha val="40000"/>
                  </a:schemeClr>
                </a:glow>
              </a:effectLst>
              <a:cs typeface="Traditional Arabic" pitchFamily="2" charset="-78"/>
            </a:rPr>
            <a:t>الصدق</a:t>
          </a:r>
          <a:endParaRPr lang="en-US" dirty="0" smtClean="0">
            <a:solidFill>
              <a:srgbClr val="FF0000"/>
            </a:solidFill>
            <a:effectLst>
              <a:glow rad="228600">
                <a:schemeClr val="accent3">
                  <a:satMod val="175000"/>
                  <a:alpha val="40000"/>
                </a:schemeClr>
              </a:glow>
            </a:effectLst>
            <a:cs typeface="Traditional Arabic" pitchFamily="2" charset="-78"/>
          </a:endParaRPr>
        </a:p>
        <a:p>
          <a:pPr algn="just" rtl="1"/>
          <a:r>
            <a:rPr lang="en-US" dirty="0" smtClean="0">
              <a:solidFill>
                <a:srgbClr val="FF0000"/>
              </a:solidFill>
              <a:effectLst>
                <a:glow rad="228600">
                  <a:schemeClr val="accent3">
                    <a:satMod val="175000"/>
                    <a:alpha val="40000"/>
                  </a:schemeClr>
                </a:glow>
              </a:effectLst>
              <a:cs typeface="Traditional Arabic" pitchFamily="2" charset="-78"/>
            </a:rPr>
            <a:t> 6</a:t>
          </a:r>
          <a:r>
            <a:rPr lang="ar-SA" dirty="0" smtClean="0">
              <a:solidFill>
                <a:srgbClr val="FF0000"/>
              </a:solidFill>
              <a:effectLst>
                <a:glow rad="228600">
                  <a:schemeClr val="accent3">
                    <a:satMod val="175000"/>
                    <a:alpha val="40000"/>
                  </a:schemeClr>
                </a:glow>
              </a:effectLst>
              <a:cs typeface="Traditional Arabic" pitchFamily="2" charset="-78"/>
            </a:rPr>
            <a:t>الإخلاص</a:t>
          </a:r>
          <a:endParaRPr lang="en-US" dirty="0">
            <a:solidFill>
              <a:srgbClr val="FF0000"/>
            </a:solidFill>
            <a:effectLst>
              <a:glow rad="228600">
                <a:schemeClr val="accent3">
                  <a:satMod val="175000"/>
                  <a:alpha val="40000"/>
                </a:schemeClr>
              </a:glow>
            </a:effectLst>
          </a:endParaRPr>
        </a:p>
      </dgm:t>
    </dgm:pt>
    <dgm:pt modelId="{EA327019-94AB-4EF4-B0CE-98CAE1255351}" type="parTrans" cxnId="{92D3682D-FEA7-4820-B58C-2441FDBA86AC}">
      <dgm:prSet/>
      <dgm:spPr/>
      <dgm:t>
        <a:bodyPr/>
        <a:lstStyle/>
        <a:p>
          <a:endParaRPr lang="en-US"/>
        </a:p>
      </dgm:t>
    </dgm:pt>
    <dgm:pt modelId="{4D20EE4D-6367-40C2-9376-4A27AAF82562}" type="sibTrans" cxnId="{92D3682D-FEA7-4820-B58C-2441FDBA86AC}">
      <dgm:prSet/>
      <dgm:spPr/>
      <dgm:t>
        <a:bodyPr/>
        <a:lstStyle/>
        <a:p>
          <a:endParaRPr lang="en-US"/>
        </a:p>
      </dgm:t>
    </dgm:pt>
    <dgm:pt modelId="{A4907F7B-7718-4CCD-BFB8-C1D28EB458ED}">
      <dgm:prSet phldrT="[Text]"/>
      <dgm:spPr/>
      <dgm:t>
        <a:bodyPr/>
        <a:lstStyle/>
        <a:p>
          <a:r>
            <a:rPr lang="ar-SA" dirty="0" smtClean="0">
              <a:solidFill>
                <a:srgbClr val="FF0000"/>
              </a:solidFill>
              <a:effectLst>
                <a:glow rad="228600">
                  <a:schemeClr val="accent3">
                    <a:satMod val="175000"/>
                    <a:alpha val="40000"/>
                  </a:schemeClr>
                </a:glow>
              </a:effectLst>
              <a:cs typeface="Traditional Arabic" pitchFamily="2" charset="-78"/>
            </a:rPr>
            <a:t>العلم </a:t>
          </a:r>
          <a:r>
            <a:rPr lang="en-US" dirty="0" smtClean="0">
              <a:solidFill>
                <a:srgbClr val="FF0000"/>
              </a:solidFill>
              <a:effectLst>
                <a:glow rad="228600">
                  <a:schemeClr val="accent3">
                    <a:satMod val="175000"/>
                    <a:alpha val="40000"/>
                  </a:schemeClr>
                </a:glow>
              </a:effectLst>
              <a:cs typeface="Traditional Arabic" pitchFamily="2" charset="-78"/>
            </a:rPr>
            <a:t>  1 </a:t>
          </a:r>
        </a:p>
        <a:p>
          <a:pPr rtl="1"/>
          <a:r>
            <a:rPr lang="en-US" dirty="0" smtClean="0">
              <a:solidFill>
                <a:srgbClr val="FF0000"/>
              </a:solidFill>
              <a:effectLst>
                <a:glow rad="228600">
                  <a:schemeClr val="accent3">
                    <a:satMod val="175000"/>
                    <a:alpha val="40000"/>
                  </a:schemeClr>
                </a:glow>
              </a:effectLst>
              <a:cs typeface="Traditional Arabic" pitchFamily="2" charset="-78"/>
            </a:rPr>
            <a:t>  2</a:t>
          </a:r>
          <a:r>
            <a:rPr lang="ar-SA" dirty="0" smtClean="0">
              <a:solidFill>
                <a:srgbClr val="FF0000"/>
              </a:solidFill>
              <a:effectLst>
                <a:glow rad="228600">
                  <a:schemeClr val="accent3">
                    <a:satMod val="175000"/>
                    <a:alpha val="40000"/>
                  </a:schemeClr>
                </a:glow>
              </a:effectLst>
              <a:cs typeface="Traditional Arabic" pitchFamily="2" charset="-78"/>
            </a:rPr>
            <a:t>اليقين</a:t>
          </a:r>
          <a:endParaRPr lang="en-US" dirty="0" smtClean="0">
            <a:solidFill>
              <a:srgbClr val="FF0000"/>
            </a:solidFill>
            <a:effectLst>
              <a:glow rad="228600">
                <a:schemeClr val="accent3">
                  <a:satMod val="175000"/>
                  <a:alpha val="40000"/>
                </a:schemeClr>
              </a:glow>
            </a:effectLst>
            <a:cs typeface="Traditional Arabic" pitchFamily="2" charset="-78"/>
          </a:endParaRPr>
        </a:p>
        <a:p>
          <a:pPr rtl="1"/>
          <a:r>
            <a:rPr lang="en-US" dirty="0" smtClean="0">
              <a:solidFill>
                <a:srgbClr val="FF0000"/>
              </a:solidFill>
              <a:effectLst>
                <a:glow rad="228600">
                  <a:schemeClr val="accent3">
                    <a:satMod val="175000"/>
                    <a:alpha val="40000"/>
                  </a:schemeClr>
                </a:glow>
              </a:effectLst>
              <a:cs typeface="Traditional Arabic" pitchFamily="2" charset="-78"/>
            </a:rPr>
            <a:t>  3</a:t>
          </a:r>
          <a:r>
            <a:rPr lang="ar-SA" dirty="0" smtClean="0">
              <a:solidFill>
                <a:srgbClr val="FF0000"/>
              </a:solidFill>
              <a:effectLst>
                <a:glow rad="228600">
                  <a:schemeClr val="accent3">
                    <a:satMod val="175000"/>
                    <a:alpha val="40000"/>
                  </a:schemeClr>
                </a:glow>
              </a:effectLst>
              <a:cs typeface="Traditional Arabic" pitchFamily="2" charset="-78"/>
            </a:rPr>
            <a:t>القبول</a:t>
          </a:r>
          <a:endParaRPr lang="en-US" dirty="0">
            <a:solidFill>
              <a:srgbClr val="FF0000"/>
            </a:solidFill>
            <a:effectLst>
              <a:glow rad="228600">
                <a:schemeClr val="accent3">
                  <a:satMod val="175000"/>
                  <a:alpha val="40000"/>
                </a:schemeClr>
              </a:glow>
            </a:effectLst>
          </a:endParaRPr>
        </a:p>
      </dgm:t>
    </dgm:pt>
    <dgm:pt modelId="{F5CA523B-C692-44CE-8516-AD7078D72082}" type="parTrans" cxnId="{846967EF-785D-44C4-9B10-94BA38BE91E3}">
      <dgm:prSet/>
      <dgm:spPr/>
      <dgm:t>
        <a:bodyPr/>
        <a:lstStyle/>
        <a:p>
          <a:endParaRPr lang="en-US"/>
        </a:p>
      </dgm:t>
    </dgm:pt>
    <dgm:pt modelId="{84983C86-DF82-40E5-BB6C-49333C6CE3EE}" type="sibTrans" cxnId="{846967EF-785D-44C4-9B10-94BA38BE91E3}">
      <dgm:prSet/>
      <dgm:spPr/>
      <dgm:t>
        <a:bodyPr/>
        <a:lstStyle/>
        <a:p>
          <a:endParaRPr lang="en-US"/>
        </a:p>
      </dgm:t>
    </dgm:pt>
    <dgm:pt modelId="{55AD4FC0-3561-4437-A6A1-1BF7D41AAE2D}" type="pres">
      <dgm:prSet presAssocID="{BCFBC2B8-669A-42F6-8F15-85B20FDE3170}" presName="composite" presStyleCnt="0">
        <dgm:presLayoutVars>
          <dgm:chMax val="1"/>
          <dgm:dir/>
          <dgm:resizeHandles val="exact"/>
        </dgm:presLayoutVars>
      </dgm:prSet>
      <dgm:spPr/>
      <dgm:t>
        <a:bodyPr/>
        <a:lstStyle/>
        <a:p>
          <a:endParaRPr lang="en-US"/>
        </a:p>
      </dgm:t>
    </dgm:pt>
    <dgm:pt modelId="{E46FCD41-2150-49B8-B2C9-83803385838B}" type="pres">
      <dgm:prSet presAssocID="{D1003A1D-C2E5-4B3E-97D0-AE4642273583}" presName="roof" presStyleLbl="dkBgShp" presStyleIdx="0" presStyleCnt="2" custLinFactNeighborX="-25000" custLinFactNeighborY="10417"/>
      <dgm:spPr/>
      <dgm:t>
        <a:bodyPr/>
        <a:lstStyle/>
        <a:p>
          <a:endParaRPr lang="en-US"/>
        </a:p>
      </dgm:t>
    </dgm:pt>
    <dgm:pt modelId="{A7D1B75D-41E2-4993-9BD8-23159BCD7629}" type="pres">
      <dgm:prSet presAssocID="{D1003A1D-C2E5-4B3E-97D0-AE4642273583}" presName="pillars" presStyleCnt="0"/>
      <dgm:spPr/>
    </dgm:pt>
    <dgm:pt modelId="{3DC929EC-1437-4AA7-9F64-E31AAB2068C7}" type="pres">
      <dgm:prSet presAssocID="{D1003A1D-C2E5-4B3E-97D0-AE4642273583}" presName="pillar1" presStyleLbl="node1" presStyleIdx="0" presStyleCnt="3">
        <dgm:presLayoutVars>
          <dgm:bulletEnabled val="1"/>
        </dgm:presLayoutVars>
      </dgm:prSet>
      <dgm:spPr/>
      <dgm:t>
        <a:bodyPr/>
        <a:lstStyle/>
        <a:p>
          <a:endParaRPr lang="en-US"/>
        </a:p>
      </dgm:t>
    </dgm:pt>
    <dgm:pt modelId="{F0E3FC94-4B9E-46BA-BC31-5E2DB8AB3EE2}" type="pres">
      <dgm:prSet presAssocID="{C79E27EE-5E96-4982-85FD-A0AEED0CB9E4}" presName="pillarX" presStyleLbl="node1" presStyleIdx="1" presStyleCnt="3">
        <dgm:presLayoutVars>
          <dgm:bulletEnabled val="1"/>
        </dgm:presLayoutVars>
      </dgm:prSet>
      <dgm:spPr/>
      <dgm:t>
        <a:bodyPr/>
        <a:lstStyle/>
        <a:p>
          <a:endParaRPr lang="en-US"/>
        </a:p>
      </dgm:t>
    </dgm:pt>
    <dgm:pt modelId="{B37F5F96-3FFC-4771-99AE-F2D596926632}" type="pres">
      <dgm:prSet presAssocID="{A4907F7B-7718-4CCD-BFB8-C1D28EB458ED}" presName="pillarX" presStyleLbl="node1" presStyleIdx="2" presStyleCnt="3">
        <dgm:presLayoutVars>
          <dgm:bulletEnabled val="1"/>
        </dgm:presLayoutVars>
      </dgm:prSet>
      <dgm:spPr/>
      <dgm:t>
        <a:bodyPr/>
        <a:lstStyle/>
        <a:p>
          <a:endParaRPr lang="en-US"/>
        </a:p>
      </dgm:t>
    </dgm:pt>
    <dgm:pt modelId="{7AE89BEB-7E69-4051-BD65-33993A0E4EA6}" type="pres">
      <dgm:prSet presAssocID="{D1003A1D-C2E5-4B3E-97D0-AE4642273583}" presName="base" presStyleLbl="dkBgShp" presStyleIdx="1" presStyleCnt="2"/>
      <dgm:spPr/>
    </dgm:pt>
  </dgm:ptLst>
  <dgm:cxnLst>
    <dgm:cxn modelId="{846967EF-785D-44C4-9B10-94BA38BE91E3}" srcId="{D1003A1D-C2E5-4B3E-97D0-AE4642273583}" destId="{A4907F7B-7718-4CCD-BFB8-C1D28EB458ED}" srcOrd="2" destOrd="0" parTransId="{F5CA523B-C692-44CE-8516-AD7078D72082}" sibTransId="{84983C86-DF82-40E5-BB6C-49333C6CE3EE}"/>
    <dgm:cxn modelId="{FD9D4952-B24C-43CE-9195-4E8C1950CA62}" srcId="{BCFBC2B8-669A-42F6-8F15-85B20FDE3170}" destId="{D1003A1D-C2E5-4B3E-97D0-AE4642273583}" srcOrd="0" destOrd="0" parTransId="{EA25303E-D75A-44CF-9740-92B1F8D27A63}" sibTransId="{DA0BFF65-AD29-42A9-A4CC-AAA62E091017}"/>
    <dgm:cxn modelId="{92D3682D-FEA7-4820-B58C-2441FDBA86AC}" srcId="{D1003A1D-C2E5-4B3E-97D0-AE4642273583}" destId="{C79E27EE-5E96-4982-85FD-A0AEED0CB9E4}" srcOrd="1" destOrd="0" parTransId="{EA327019-94AB-4EF4-B0CE-98CAE1255351}" sibTransId="{4D20EE4D-6367-40C2-9376-4A27AAF82562}"/>
    <dgm:cxn modelId="{32AE85C5-6022-445E-981E-08DC65EFFCA0}" type="presOf" srcId="{A4907F7B-7718-4CCD-BFB8-C1D28EB458ED}" destId="{B37F5F96-3FFC-4771-99AE-F2D596926632}" srcOrd="0" destOrd="0" presId="urn:microsoft.com/office/officeart/2005/8/layout/hList3"/>
    <dgm:cxn modelId="{CED233CF-E51A-4D14-AFC4-E6DB97458226}" type="presOf" srcId="{9F1B5B4E-AE28-445F-8467-E7A34048C716}" destId="{3DC929EC-1437-4AA7-9F64-E31AAB2068C7}" srcOrd="0" destOrd="0" presId="urn:microsoft.com/office/officeart/2005/8/layout/hList3"/>
    <dgm:cxn modelId="{0D487A65-4B98-4484-8EF8-F14D49C11D96}" type="presOf" srcId="{D1003A1D-C2E5-4B3E-97D0-AE4642273583}" destId="{E46FCD41-2150-49B8-B2C9-83803385838B}" srcOrd="0" destOrd="0" presId="urn:microsoft.com/office/officeart/2005/8/layout/hList3"/>
    <dgm:cxn modelId="{70E901F9-B20F-4895-AFE8-CD1F463B22E9}" srcId="{D1003A1D-C2E5-4B3E-97D0-AE4642273583}" destId="{9F1B5B4E-AE28-445F-8467-E7A34048C716}" srcOrd="0" destOrd="0" parTransId="{B6A16473-0025-4D2B-A179-3751C8D91886}" sibTransId="{D1A57105-0AF1-453A-9D9B-2E283101BA89}"/>
    <dgm:cxn modelId="{C7260FB4-4430-4CC1-990E-BBEB4DC18AFA}" type="presOf" srcId="{C79E27EE-5E96-4982-85FD-A0AEED0CB9E4}" destId="{F0E3FC94-4B9E-46BA-BC31-5E2DB8AB3EE2}" srcOrd="0" destOrd="0" presId="urn:microsoft.com/office/officeart/2005/8/layout/hList3"/>
    <dgm:cxn modelId="{A45CEE7C-795A-4444-A2CB-89F230883DDA}" type="presOf" srcId="{BCFBC2B8-669A-42F6-8F15-85B20FDE3170}" destId="{55AD4FC0-3561-4437-A6A1-1BF7D41AAE2D}" srcOrd="0" destOrd="0" presId="urn:microsoft.com/office/officeart/2005/8/layout/hList3"/>
    <dgm:cxn modelId="{0F1C4C8F-E5A3-4E77-A97D-2ADB7C04ECC4}" type="presParOf" srcId="{55AD4FC0-3561-4437-A6A1-1BF7D41AAE2D}" destId="{E46FCD41-2150-49B8-B2C9-83803385838B}" srcOrd="0" destOrd="0" presId="urn:microsoft.com/office/officeart/2005/8/layout/hList3"/>
    <dgm:cxn modelId="{FC25FA7A-4FE6-474E-8A86-A8BDDF29EC8B}" type="presParOf" srcId="{55AD4FC0-3561-4437-A6A1-1BF7D41AAE2D}" destId="{A7D1B75D-41E2-4993-9BD8-23159BCD7629}" srcOrd="1" destOrd="0" presId="urn:microsoft.com/office/officeart/2005/8/layout/hList3"/>
    <dgm:cxn modelId="{DAB843C9-85F2-4818-A150-3287FADE1DAD}" type="presParOf" srcId="{A7D1B75D-41E2-4993-9BD8-23159BCD7629}" destId="{3DC929EC-1437-4AA7-9F64-E31AAB2068C7}" srcOrd="0" destOrd="0" presId="urn:microsoft.com/office/officeart/2005/8/layout/hList3"/>
    <dgm:cxn modelId="{960E5BB4-D070-4A24-B92A-CBFA5B00980D}" type="presParOf" srcId="{A7D1B75D-41E2-4993-9BD8-23159BCD7629}" destId="{F0E3FC94-4B9E-46BA-BC31-5E2DB8AB3EE2}" srcOrd="1" destOrd="0" presId="urn:microsoft.com/office/officeart/2005/8/layout/hList3"/>
    <dgm:cxn modelId="{B42218C5-2F9D-43FD-8EA5-5005309743C6}" type="presParOf" srcId="{A7D1B75D-41E2-4993-9BD8-23159BCD7629}" destId="{B37F5F96-3FFC-4771-99AE-F2D596926632}" srcOrd="2" destOrd="0" presId="urn:microsoft.com/office/officeart/2005/8/layout/hList3"/>
    <dgm:cxn modelId="{3923E4A1-E145-48C0-8343-4CBA7D320C71}" type="presParOf" srcId="{55AD4FC0-3561-4437-A6A1-1BF7D41AAE2D}" destId="{7AE89BEB-7E69-4051-BD65-33993A0E4EA6}"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92AE2B-47A8-4BC0-9514-23C8F76CD9AF}" type="doc">
      <dgm:prSet loTypeId="urn:microsoft.com/office/officeart/2005/8/layout/radial4" loCatId="relationship" qsTypeId="urn:microsoft.com/office/officeart/2005/8/quickstyle/3d1" qsCatId="3D" csTypeId="urn:microsoft.com/office/officeart/2005/8/colors/colorful3" csCatId="colorful" phldr="1"/>
      <dgm:spPr/>
      <dgm:t>
        <a:bodyPr/>
        <a:lstStyle/>
        <a:p>
          <a:endParaRPr lang="en-US"/>
        </a:p>
      </dgm:t>
    </dgm:pt>
    <dgm:pt modelId="{34904000-06ED-4B2E-B045-32323C164516}">
      <dgm:prSet phldrT="[Text]" custT="1"/>
      <dgm:spPr/>
      <dgm:t>
        <a:bodyPr/>
        <a:lstStyle/>
        <a:p>
          <a:pPr>
            <a:lnSpc>
              <a:spcPct val="100000"/>
            </a:lnSpc>
            <a:spcAft>
              <a:spcPts val="0"/>
            </a:spcAft>
          </a:pPr>
          <a:r>
            <a:rPr lang="en-US" sz="2200" b="0" dirty="0" smtClean="0">
              <a:solidFill>
                <a:srgbClr val="FF0000"/>
              </a:solidFill>
            </a:rPr>
            <a:t>PEMBATAL </a:t>
          </a:r>
        </a:p>
        <a:p>
          <a:pPr>
            <a:lnSpc>
              <a:spcPct val="100000"/>
            </a:lnSpc>
            <a:spcAft>
              <a:spcPts val="0"/>
            </a:spcAft>
          </a:pPr>
          <a:r>
            <a:rPr lang="en-US" sz="2200" b="0" dirty="0" smtClean="0">
              <a:solidFill>
                <a:srgbClr val="FF0000"/>
              </a:solidFill>
            </a:rPr>
            <a:t>SYAHADAT</a:t>
          </a:r>
          <a:endParaRPr lang="en-US" sz="2200" b="0" dirty="0">
            <a:solidFill>
              <a:srgbClr val="FF0000"/>
            </a:solidFill>
          </a:endParaRPr>
        </a:p>
      </dgm:t>
    </dgm:pt>
    <dgm:pt modelId="{002E21AA-C838-4ACD-8ECB-AE1BCF27EA79}" type="parTrans" cxnId="{9D8BB0EF-C114-44E2-B5F1-2D70E2BCA9AC}">
      <dgm:prSet/>
      <dgm:spPr/>
      <dgm:t>
        <a:bodyPr/>
        <a:lstStyle/>
        <a:p>
          <a:endParaRPr lang="en-US"/>
        </a:p>
      </dgm:t>
    </dgm:pt>
    <dgm:pt modelId="{4E351DC6-61A2-43BD-A521-30D9484D9638}" type="sibTrans" cxnId="{9D8BB0EF-C114-44E2-B5F1-2D70E2BCA9AC}">
      <dgm:prSet/>
      <dgm:spPr/>
      <dgm:t>
        <a:bodyPr/>
        <a:lstStyle/>
        <a:p>
          <a:endParaRPr lang="en-US"/>
        </a:p>
      </dgm:t>
    </dgm:pt>
    <dgm:pt modelId="{E4E3A337-0345-4DB7-A5B0-F9F713200DBE}">
      <dgm:prSet phldrT="[Text]" custT="1"/>
      <dgm:spPr/>
      <dgm:t>
        <a:bodyPr/>
        <a:lstStyle/>
        <a:p>
          <a:r>
            <a:rPr lang="en-US" sz="3000" b="1" dirty="0" smtClean="0"/>
            <a:t>SYIRIK</a:t>
          </a:r>
        </a:p>
        <a:p>
          <a:r>
            <a:rPr lang="en-US" sz="3000" b="1" dirty="0" smtClean="0"/>
            <a:t>AKBAR</a:t>
          </a:r>
        </a:p>
      </dgm:t>
    </dgm:pt>
    <dgm:pt modelId="{1CA99A04-662F-4721-B13D-9ACB5DCE94E9}" type="parTrans" cxnId="{89D06016-1E4C-4797-9880-028DDF313201}">
      <dgm:prSet/>
      <dgm:spPr/>
      <dgm:t>
        <a:bodyPr/>
        <a:lstStyle/>
        <a:p>
          <a:endParaRPr lang="en-US"/>
        </a:p>
      </dgm:t>
    </dgm:pt>
    <dgm:pt modelId="{7D563F2F-FDEF-417D-89CE-CEA8C6A470BC}" type="sibTrans" cxnId="{89D06016-1E4C-4797-9880-028DDF313201}">
      <dgm:prSet/>
      <dgm:spPr/>
      <dgm:t>
        <a:bodyPr/>
        <a:lstStyle/>
        <a:p>
          <a:endParaRPr lang="en-US"/>
        </a:p>
      </dgm:t>
    </dgm:pt>
    <dgm:pt modelId="{AE929DB8-2BFD-4A4D-BE52-90E7F58E3957}">
      <dgm:prSet phldrT="[Text]" custT="1"/>
      <dgm:spPr/>
      <dgm:t>
        <a:bodyPr/>
        <a:lstStyle/>
        <a:p>
          <a:r>
            <a:rPr lang="en-US" sz="3000" b="1" dirty="0" smtClean="0"/>
            <a:t>KUFUR</a:t>
          </a:r>
        </a:p>
        <a:p>
          <a:r>
            <a:rPr lang="en-US" sz="3000" b="1" dirty="0" smtClean="0"/>
            <a:t>AKBAR</a:t>
          </a:r>
          <a:endParaRPr lang="en-US" sz="3000" b="1" dirty="0"/>
        </a:p>
      </dgm:t>
    </dgm:pt>
    <dgm:pt modelId="{B777149A-FCF1-4AFB-8E1D-AD581946C8D3}" type="parTrans" cxnId="{1309AABC-0E6E-42C1-9243-E02A5FDFC0E3}">
      <dgm:prSet/>
      <dgm:spPr/>
      <dgm:t>
        <a:bodyPr/>
        <a:lstStyle/>
        <a:p>
          <a:endParaRPr lang="en-US"/>
        </a:p>
      </dgm:t>
    </dgm:pt>
    <dgm:pt modelId="{46C90A7C-091A-4583-8D91-8A7C969FD7A8}" type="sibTrans" cxnId="{1309AABC-0E6E-42C1-9243-E02A5FDFC0E3}">
      <dgm:prSet/>
      <dgm:spPr/>
      <dgm:t>
        <a:bodyPr/>
        <a:lstStyle/>
        <a:p>
          <a:endParaRPr lang="en-US"/>
        </a:p>
      </dgm:t>
    </dgm:pt>
    <dgm:pt modelId="{E9F99CB1-A8C7-40C6-AFDF-DF9DAAF66783}">
      <dgm:prSet phldrT="[Text]" custT="1"/>
      <dgm:spPr/>
      <dgm:t>
        <a:bodyPr/>
        <a:lstStyle/>
        <a:p>
          <a:r>
            <a:rPr lang="en-US" sz="3000" b="1" dirty="0" smtClean="0"/>
            <a:t>NIFAQ </a:t>
          </a:r>
        </a:p>
        <a:p>
          <a:r>
            <a:rPr lang="en-US" sz="3000" b="1" dirty="0" smtClean="0"/>
            <a:t>AKBAR</a:t>
          </a:r>
          <a:endParaRPr lang="en-US" sz="3000" b="1" dirty="0"/>
        </a:p>
      </dgm:t>
    </dgm:pt>
    <dgm:pt modelId="{4EF6CD8D-4C4B-4EA4-BD36-9E48FD8CD402}" type="parTrans" cxnId="{6FB04B17-1B4D-4ACE-BF2B-E35D394522AB}">
      <dgm:prSet/>
      <dgm:spPr/>
      <dgm:t>
        <a:bodyPr/>
        <a:lstStyle/>
        <a:p>
          <a:endParaRPr lang="en-US"/>
        </a:p>
      </dgm:t>
    </dgm:pt>
    <dgm:pt modelId="{1714D8AA-9AC6-463A-812E-CA432D555603}" type="sibTrans" cxnId="{6FB04B17-1B4D-4ACE-BF2B-E35D394522AB}">
      <dgm:prSet/>
      <dgm:spPr/>
      <dgm:t>
        <a:bodyPr/>
        <a:lstStyle/>
        <a:p>
          <a:endParaRPr lang="en-US"/>
        </a:p>
      </dgm:t>
    </dgm:pt>
    <dgm:pt modelId="{440150D0-F850-4CF5-9E33-73644E87588F}" type="pres">
      <dgm:prSet presAssocID="{5292AE2B-47A8-4BC0-9514-23C8F76CD9AF}" presName="cycle" presStyleCnt="0">
        <dgm:presLayoutVars>
          <dgm:chMax val="1"/>
          <dgm:dir/>
          <dgm:animLvl val="ctr"/>
          <dgm:resizeHandles val="exact"/>
        </dgm:presLayoutVars>
      </dgm:prSet>
      <dgm:spPr/>
      <dgm:t>
        <a:bodyPr/>
        <a:lstStyle/>
        <a:p>
          <a:endParaRPr lang="en-US"/>
        </a:p>
      </dgm:t>
    </dgm:pt>
    <dgm:pt modelId="{80EAE550-AB58-438A-9E53-1EA1342C33A5}" type="pres">
      <dgm:prSet presAssocID="{34904000-06ED-4B2E-B045-32323C164516}" presName="centerShape" presStyleLbl="node0" presStyleIdx="0" presStyleCnt="1"/>
      <dgm:spPr/>
      <dgm:t>
        <a:bodyPr/>
        <a:lstStyle/>
        <a:p>
          <a:endParaRPr lang="en-US"/>
        </a:p>
      </dgm:t>
    </dgm:pt>
    <dgm:pt modelId="{D8966CFA-AA8C-43F1-ABFB-ABBE6CED4863}" type="pres">
      <dgm:prSet presAssocID="{1CA99A04-662F-4721-B13D-9ACB5DCE94E9}" presName="parTrans" presStyleLbl="bgSibTrans2D1" presStyleIdx="0" presStyleCnt="3" custLinFactNeighborX="3959" custLinFactNeighborY="13049"/>
      <dgm:spPr/>
      <dgm:t>
        <a:bodyPr/>
        <a:lstStyle/>
        <a:p>
          <a:endParaRPr lang="en-US"/>
        </a:p>
      </dgm:t>
    </dgm:pt>
    <dgm:pt modelId="{2FA95B8A-5157-4060-9D0F-305ED6292215}" type="pres">
      <dgm:prSet presAssocID="{E4E3A337-0345-4DB7-A5B0-F9F713200DBE}" presName="node" presStyleLbl="node1" presStyleIdx="0" presStyleCnt="3" custScaleX="92393" custRadScaleRad="122217" custRadScaleInc="-6203">
        <dgm:presLayoutVars>
          <dgm:bulletEnabled val="1"/>
        </dgm:presLayoutVars>
      </dgm:prSet>
      <dgm:spPr/>
      <dgm:t>
        <a:bodyPr/>
        <a:lstStyle/>
        <a:p>
          <a:endParaRPr lang="en-US"/>
        </a:p>
      </dgm:t>
    </dgm:pt>
    <dgm:pt modelId="{A3E5B0EC-3CEA-4208-B023-1DCCFFC5DCE0}" type="pres">
      <dgm:prSet presAssocID="{B777149A-FCF1-4AFB-8E1D-AD581946C8D3}" presName="parTrans" presStyleLbl="bgSibTrans2D1" presStyleIdx="1" presStyleCnt="3"/>
      <dgm:spPr/>
      <dgm:t>
        <a:bodyPr/>
        <a:lstStyle/>
        <a:p>
          <a:endParaRPr lang="en-US"/>
        </a:p>
      </dgm:t>
    </dgm:pt>
    <dgm:pt modelId="{3CC94680-E510-4056-B391-CE9DBFFFC351}" type="pres">
      <dgm:prSet presAssocID="{AE929DB8-2BFD-4A4D-BE52-90E7F58E3957}" presName="node" presStyleLbl="node1" presStyleIdx="1" presStyleCnt="3">
        <dgm:presLayoutVars>
          <dgm:bulletEnabled val="1"/>
        </dgm:presLayoutVars>
      </dgm:prSet>
      <dgm:spPr/>
      <dgm:t>
        <a:bodyPr/>
        <a:lstStyle/>
        <a:p>
          <a:endParaRPr lang="en-US"/>
        </a:p>
      </dgm:t>
    </dgm:pt>
    <dgm:pt modelId="{E089FCF8-6C28-4E0E-8022-81537477448A}" type="pres">
      <dgm:prSet presAssocID="{4EF6CD8D-4C4B-4EA4-BD36-9E48FD8CD402}" presName="parTrans" presStyleLbl="bgSibTrans2D1" presStyleIdx="2" presStyleCnt="3"/>
      <dgm:spPr/>
      <dgm:t>
        <a:bodyPr/>
        <a:lstStyle/>
        <a:p>
          <a:endParaRPr lang="en-US"/>
        </a:p>
      </dgm:t>
    </dgm:pt>
    <dgm:pt modelId="{D003EFE4-A2DF-4D40-BEF2-5250B66FFC88}" type="pres">
      <dgm:prSet presAssocID="{E9F99CB1-A8C7-40C6-AFDF-DF9DAAF66783}" presName="node" presStyleLbl="node1" presStyleIdx="2" presStyleCnt="3" custScaleX="111745" custRadScaleRad="121718" custRadScaleInc="700">
        <dgm:presLayoutVars>
          <dgm:bulletEnabled val="1"/>
        </dgm:presLayoutVars>
      </dgm:prSet>
      <dgm:spPr/>
      <dgm:t>
        <a:bodyPr/>
        <a:lstStyle/>
        <a:p>
          <a:endParaRPr lang="en-US"/>
        </a:p>
      </dgm:t>
    </dgm:pt>
  </dgm:ptLst>
  <dgm:cxnLst>
    <dgm:cxn modelId="{9D8BB0EF-C114-44E2-B5F1-2D70E2BCA9AC}" srcId="{5292AE2B-47A8-4BC0-9514-23C8F76CD9AF}" destId="{34904000-06ED-4B2E-B045-32323C164516}" srcOrd="0" destOrd="0" parTransId="{002E21AA-C838-4ACD-8ECB-AE1BCF27EA79}" sibTransId="{4E351DC6-61A2-43BD-A521-30D9484D9638}"/>
    <dgm:cxn modelId="{CE8AFB68-12C6-487A-B1D5-C2E9462BC7B4}" type="presOf" srcId="{E9F99CB1-A8C7-40C6-AFDF-DF9DAAF66783}" destId="{D003EFE4-A2DF-4D40-BEF2-5250B66FFC88}" srcOrd="0" destOrd="0" presId="urn:microsoft.com/office/officeart/2005/8/layout/radial4"/>
    <dgm:cxn modelId="{C26CF951-6F6F-437E-85DB-94111424BD47}" type="presOf" srcId="{B777149A-FCF1-4AFB-8E1D-AD581946C8D3}" destId="{A3E5B0EC-3CEA-4208-B023-1DCCFFC5DCE0}" srcOrd="0" destOrd="0" presId="urn:microsoft.com/office/officeart/2005/8/layout/radial4"/>
    <dgm:cxn modelId="{ED86E572-B518-4482-918E-D22CF078651D}" type="presOf" srcId="{4EF6CD8D-4C4B-4EA4-BD36-9E48FD8CD402}" destId="{E089FCF8-6C28-4E0E-8022-81537477448A}" srcOrd="0" destOrd="0" presId="urn:microsoft.com/office/officeart/2005/8/layout/radial4"/>
    <dgm:cxn modelId="{3A538BFF-BF37-4BA5-B1AD-F302E835CE33}" type="presOf" srcId="{AE929DB8-2BFD-4A4D-BE52-90E7F58E3957}" destId="{3CC94680-E510-4056-B391-CE9DBFFFC351}" srcOrd="0" destOrd="0" presId="urn:microsoft.com/office/officeart/2005/8/layout/radial4"/>
    <dgm:cxn modelId="{BF3538F2-7E78-4891-8C5C-F8EC4D1EE31D}" type="presOf" srcId="{5292AE2B-47A8-4BC0-9514-23C8F76CD9AF}" destId="{440150D0-F850-4CF5-9E33-73644E87588F}" srcOrd="0" destOrd="0" presId="urn:microsoft.com/office/officeart/2005/8/layout/radial4"/>
    <dgm:cxn modelId="{54BE7CE6-6075-4951-BCD5-9EB0BF661EF2}" type="presOf" srcId="{34904000-06ED-4B2E-B045-32323C164516}" destId="{80EAE550-AB58-438A-9E53-1EA1342C33A5}" srcOrd="0" destOrd="0" presId="urn:microsoft.com/office/officeart/2005/8/layout/radial4"/>
    <dgm:cxn modelId="{C916D427-6958-4D65-A635-7EEA666EF74F}" type="presOf" srcId="{E4E3A337-0345-4DB7-A5B0-F9F713200DBE}" destId="{2FA95B8A-5157-4060-9D0F-305ED6292215}" srcOrd="0" destOrd="0" presId="urn:microsoft.com/office/officeart/2005/8/layout/radial4"/>
    <dgm:cxn modelId="{1309AABC-0E6E-42C1-9243-E02A5FDFC0E3}" srcId="{34904000-06ED-4B2E-B045-32323C164516}" destId="{AE929DB8-2BFD-4A4D-BE52-90E7F58E3957}" srcOrd="1" destOrd="0" parTransId="{B777149A-FCF1-4AFB-8E1D-AD581946C8D3}" sibTransId="{46C90A7C-091A-4583-8D91-8A7C969FD7A8}"/>
    <dgm:cxn modelId="{6FB04B17-1B4D-4ACE-BF2B-E35D394522AB}" srcId="{34904000-06ED-4B2E-B045-32323C164516}" destId="{E9F99CB1-A8C7-40C6-AFDF-DF9DAAF66783}" srcOrd="2" destOrd="0" parTransId="{4EF6CD8D-4C4B-4EA4-BD36-9E48FD8CD402}" sibTransId="{1714D8AA-9AC6-463A-812E-CA432D555603}"/>
    <dgm:cxn modelId="{4A84D1AC-3ADC-4375-BB5A-A0F35ADC1305}" type="presOf" srcId="{1CA99A04-662F-4721-B13D-9ACB5DCE94E9}" destId="{D8966CFA-AA8C-43F1-ABFB-ABBE6CED4863}" srcOrd="0" destOrd="0" presId="urn:microsoft.com/office/officeart/2005/8/layout/radial4"/>
    <dgm:cxn modelId="{89D06016-1E4C-4797-9880-028DDF313201}" srcId="{34904000-06ED-4B2E-B045-32323C164516}" destId="{E4E3A337-0345-4DB7-A5B0-F9F713200DBE}" srcOrd="0" destOrd="0" parTransId="{1CA99A04-662F-4721-B13D-9ACB5DCE94E9}" sibTransId="{7D563F2F-FDEF-417D-89CE-CEA8C6A470BC}"/>
    <dgm:cxn modelId="{7A068C10-DFA0-4161-9425-8FE3851A7B79}" type="presParOf" srcId="{440150D0-F850-4CF5-9E33-73644E87588F}" destId="{80EAE550-AB58-438A-9E53-1EA1342C33A5}" srcOrd="0" destOrd="0" presId="urn:microsoft.com/office/officeart/2005/8/layout/radial4"/>
    <dgm:cxn modelId="{5573458C-3EFA-48BF-9D14-925AAE9574FF}" type="presParOf" srcId="{440150D0-F850-4CF5-9E33-73644E87588F}" destId="{D8966CFA-AA8C-43F1-ABFB-ABBE6CED4863}" srcOrd="1" destOrd="0" presId="urn:microsoft.com/office/officeart/2005/8/layout/radial4"/>
    <dgm:cxn modelId="{C2DFED94-C22B-495C-A99E-A59B3EE8FC9B}" type="presParOf" srcId="{440150D0-F850-4CF5-9E33-73644E87588F}" destId="{2FA95B8A-5157-4060-9D0F-305ED6292215}" srcOrd="2" destOrd="0" presId="urn:microsoft.com/office/officeart/2005/8/layout/radial4"/>
    <dgm:cxn modelId="{74BD9FDA-8273-4381-BC89-6BAF98B30F98}" type="presParOf" srcId="{440150D0-F850-4CF5-9E33-73644E87588F}" destId="{A3E5B0EC-3CEA-4208-B023-1DCCFFC5DCE0}" srcOrd="3" destOrd="0" presId="urn:microsoft.com/office/officeart/2005/8/layout/radial4"/>
    <dgm:cxn modelId="{13D35128-145E-45A4-83EC-3C080FB0DECC}" type="presParOf" srcId="{440150D0-F850-4CF5-9E33-73644E87588F}" destId="{3CC94680-E510-4056-B391-CE9DBFFFC351}" srcOrd="4" destOrd="0" presId="urn:microsoft.com/office/officeart/2005/8/layout/radial4"/>
    <dgm:cxn modelId="{A5CF1D37-E4D5-41A3-B66C-383D1F15B0C8}" type="presParOf" srcId="{440150D0-F850-4CF5-9E33-73644E87588F}" destId="{E089FCF8-6C28-4E0E-8022-81537477448A}" srcOrd="5" destOrd="0" presId="urn:microsoft.com/office/officeart/2005/8/layout/radial4"/>
    <dgm:cxn modelId="{05F6049A-072C-404D-9D3D-614590747A0E}" type="presParOf" srcId="{440150D0-F850-4CF5-9E33-73644E87588F}" destId="{D003EFE4-A2DF-4D40-BEF2-5250B66FFC88}"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FCD41-2150-49B8-B2C9-83803385838B}">
      <dsp:nvSpPr>
        <dsp:cNvPr id="0" name=""/>
        <dsp:cNvSpPr/>
      </dsp:nvSpPr>
      <dsp:spPr>
        <a:xfrm>
          <a:off x="0" y="147642"/>
          <a:ext cx="8305800" cy="141732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scene3d>
            <a:camera prst="orthographicFront"/>
            <a:lightRig rig="threePt" dir="t"/>
          </a:scene3d>
          <a:sp3d extrusionH="57150">
            <a:bevelT w="38100" h="38100" prst="convex"/>
          </a:sp3d>
        </a:bodyPr>
        <a:lstStyle/>
        <a:p>
          <a:pPr lvl="0" algn="ctr" defTabSz="2489200" rtl="1">
            <a:lnSpc>
              <a:spcPct val="90000"/>
            </a:lnSpc>
            <a:spcBef>
              <a:spcPct val="0"/>
            </a:spcBef>
            <a:spcAft>
              <a:spcPct val="35000"/>
            </a:spcAft>
          </a:pPr>
          <a:r>
            <a:rPr lang="ar-SA" sz="5600" kern="1200" dirty="0" smtClean="0">
              <a:solidFill>
                <a:srgbClr val="FF0000"/>
              </a:solidFill>
              <a:effectLst>
                <a:glow rad="228600">
                  <a:schemeClr val="accent4">
                    <a:satMod val="175000"/>
                    <a:alpha val="40000"/>
                  </a:schemeClr>
                </a:glow>
              </a:effectLst>
              <a:cs typeface="Traditional Arabic" pitchFamily="2" charset="-78"/>
            </a:rPr>
            <a:t>شروط شهادة : أن لا إله إلا الله </a:t>
          </a:r>
          <a:r>
            <a:rPr lang="en-US" sz="5600" kern="1200" dirty="0" smtClean="0">
              <a:solidFill>
                <a:srgbClr val="FF0000"/>
              </a:solidFill>
              <a:effectLst>
                <a:glow rad="228600">
                  <a:schemeClr val="accent4">
                    <a:satMod val="175000"/>
                    <a:alpha val="40000"/>
                  </a:schemeClr>
                </a:glow>
              </a:effectLst>
              <a:cs typeface="Traditional Arabic" pitchFamily="2" charset="-78"/>
            </a:rPr>
            <a:t>:</a:t>
          </a:r>
          <a:endParaRPr lang="en-US" sz="5600" kern="1200" dirty="0">
            <a:solidFill>
              <a:srgbClr val="FF0000"/>
            </a:solidFill>
            <a:effectLst>
              <a:glow rad="228600">
                <a:schemeClr val="accent4">
                  <a:satMod val="175000"/>
                  <a:alpha val="40000"/>
                </a:schemeClr>
              </a:glow>
            </a:effectLst>
          </a:endParaRPr>
        </a:p>
      </dsp:txBody>
      <dsp:txXfrm>
        <a:off x="0" y="147642"/>
        <a:ext cx="8305800" cy="1417320"/>
      </dsp:txXfrm>
    </dsp:sp>
    <dsp:sp modelId="{3DC929EC-1437-4AA7-9F64-E31AAB2068C7}">
      <dsp:nvSpPr>
        <dsp:cNvPr id="0" name=""/>
        <dsp:cNvSpPr/>
      </dsp:nvSpPr>
      <dsp:spPr>
        <a:xfrm>
          <a:off x="4055" y="1417320"/>
          <a:ext cx="2765896" cy="2976372"/>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just" defTabSz="1778000" rtl="1">
            <a:lnSpc>
              <a:spcPct val="90000"/>
            </a:lnSpc>
            <a:spcBef>
              <a:spcPct val="0"/>
            </a:spcBef>
            <a:spcAft>
              <a:spcPct val="35000"/>
            </a:spcAft>
          </a:pPr>
          <a:r>
            <a:rPr lang="en-US" sz="4000" kern="1200" dirty="0" smtClean="0">
              <a:solidFill>
                <a:srgbClr val="FF0000"/>
              </a:solidFill>
              <a:effectLst>
                <a:glow rad="228600">
                  <a:schemeClr val="accent3">
                    <a:satMod val="175000"/>
                    <a:alpha val="40000"/>
                  </a:schemeClr>
                </a:glow>
              </a:effectLst>
              <a:cs typeface="Traditional Arabic" pitchFamily="2" charset="-78"/>
            </a:rPr>
            <a:t> 7</a:t>
          </a:r>
          <a:r>
            <a:rPr lang="ar-SA" sz="4000" kern="1200" dirty="0" smtClean="0">
              <a:solidFill>
                <a:srgbClr val="FF0000"/>
              </a:solidFill>
              <a:effectLst>
                <a:glow rad="228600">
                  <a:schemeClr val="accent3">
                    <a:satMod val="175000"/>
                    <a:alpha val="40000"/>
                  </a:schemeClr>
                </a:glow>
              </a:effectLst>
              <a:cs typeface="Traditional Arabic" pitchFamily="2" charset="-78"/>
            </a:rPr>
            <a:t>المحبة</a:t>
          </a:r>
          <a:endParaRPr lang="en-US" sz="4000" kern="1200" dirty="0" smtClean="0">
            <a:solidFill>
              <a:srgbClr val="FF0000"/>
            </a:solidFill>
            <a:effectLst>
              <a:glow rad="228600">
                <a:schemeClr val="accent3">
                  <a:satMod val="175000"/>
                  <a:alpha val="40000"/>
                </a:schemeClr>
              </a:glow>
            </a:effectLst>
            <a:cs typeface="Traditional Arabic" pitchFamily="2" charset="-78"/>
          </a:endParaRPr>
        </a:p>
        <a:p>
          <a:pPr lvl="0" algn="just" defTabSz="1778000" rtl="1">
            <a:lnSpc>
              <a:spcPct val="90000"/>
            </a:lnSpc>
            <a:spcBef>
              <a:spcPct val="0"/>
            </a:spcBef>
            <a:spcAft>
              <a:spcPct val="35000"/>
            </a:spcAft>
          </a:pPr>
          <a:r>
            <a:rPr lang="ar-SA" sz="4000" kern="1200" dirty="0" smtClean="0">
              <a:solidFill>
                <a:srgbClr val="FF0000"/>
              </a:solidFill>
              <a:effectLst>
                <a:glow rad="228600">
                  <a:schemeClr val="accent3">
                    <a:satMod val="175000"/>
                    <a:alpha val="40000"/>
                  </a:schemeClr>
                </a:glow>
              </a:effectLst>
              <a:cs typeface="Traditional Arabic" pitchFamily="2" charset="-78"/>
            </a:rPr>
            <a:t> </a:t>
          </a:r>
          <a:endParaRPr lang="en-US" sz="4000" kern="1200" dirty="0">
            <a:solidFill>
              <a:srgbClr val="FF0000"/>
            </a:solidFill>
            <a:effectLst>
              <a:glow rad="228600">
                <a:schemeClr val="accent3">
                  <a:satMod val="175000"/>
                  <a:alpha val="40000"/>
                </a:schemeClr>
              </a:glow>
            </a:effectLst>
          </a:endParaRPr>
        </a:p>
      </dsp:txBody>
      <dsp:txXfrm>
        <a:off x="4055" y="1417320"/>
        <a:ext cx="2765896" cy="2976372"/>
      </dsp:txXfrm>
    </dsp:sp>
    <dsp:sp modelId="{F0E3FC94-4B9E-46BA-BC31-5E2DB8AB3EE2}">
      <dsp:nvSpPr>
        <dsp:cNvPr id="0" name=""/>
        <dsp:cNvSpPr/>
      </dsp:nvSpPr>
      <dsp:spPr>
        <a:xfrm>
          <a:off x="2769951" y="1417320"/>
          <a:ext cx="2765896" cy="2976372"/>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just" defTabSz="1778000" rtl="1">
            <a:lnSpc>
              <a:spcPct val="90000"/>
            </a:lnSpc>
            <a:spcBef>
              <a:spcPct val="0"/>
            </a:spcBef>
            <a:spcAft>
              <a:spcPct val="35000"/>
            </a:spcAft>
          </a:pPr>
          <a:r>
            <a:rPr lang="en-US" sz="4000" kern="1200" dirty="0" smtClean="0">
              <a:solidFill>
                <a:srgbClr val="FF0000"/>
              </a:solidFill>
              <a:effectLst>
                <a:glow rad="228600">
                  <a:schemeClr val="accent3">
                    <a:satMod val="175000"/>
                    <a:alpha val="40000"/>
                  </a:schemeClr>
                </a:glow>
              </a:effectLst>
              <a:cs typeface="Traditional Arabic" pitchFamily="2" charset="-78"/>
            </a:rPr>
            <a:t> 4</a:t>
          </a:r>
          <a:r>
            <a:rPr lang="ar-SA" sz="4000" kern="1200" dirty="0" smtClean="0">
              <a:solidFill>
                <a:srgbClr val="FF0000"/>
              </a:solidFill>
              <a:effectLst>
                <a:glow rad="228600">
                  <a:schemeClr val="accent3">
                    <a:satMod val="175000"/>
                    <a:alpha val="40000"/>
                  </a:schemeClr>
                </a:glow>
              </a:effectLst>
              <a:cs typeface="Traditional Arabic" pitchFamily="2" charset="-78"/>
            </a:rPr>
            <a:t>الانقياد</a:t>
          </a:r>
          <a:endParaRPr lang="en-US" sz="4000" kern="1200" dirty="0" smtClean="0">
            <a:solidFill>
              <a:srgbClr val="FF0000"/>
            </a:solidFill>
            <a:effectLst>
              <a:glow rad="228600">
                <a:schemeClr val="accent3">
                  <a:satMod val="175000"/>
                  <a:alpha val="40000"/>
                </a:schemeClr>
              </a:glow>
            </a:effectLst>
            <a:cs typeface="Traditional Arabic" pitchFamily="2" charset="-78"/>
          </a:endParaRPr>
        </a:p>
        <a:p>
          <a:pPr lvl="0" algn="just" defTabSz="1778000" rtl="1">
            <a:lnSpc>
              <a:spcPct val="90000"/>
            </a:lnSpc>
            <a:spcBef>
              <a:spcPct val="0"/>
            </a:spcBef>
            <a:spcAft>
              <a:spcPct val="35000"/>
            </a:spcAft>
          </a:pPr>
          <a:r>
            <a:rPr lang="en-US" sz="4000" kern="1200" dirty="0" smtClean="0">
              <a:solidFill>
                <a:srgbClr val="FF0000"/>
              </a:solidFill>
              <a:effectLst>
                <a:glow rad="228600">
                  <a:schemeClr val="accent3">
                    <a:satMod val="175000"/>
                    <a:alpha val="40000"/>
                  </a:schemeClr>
                </a:glow>
              </a:effectLst>
              <a:cs typeface="Traditional Arabic" pitchFamily="2" charset="-78"/>
            </a:rPr>
            <a:t> 5 </a:t>
          </a:r>
          <a:r>
            <a:rPr lang="ar-SA" sz="4000" kern="1200" dirty="0" smtClean="0">
              <a:solidFill>
                <a:srgbClr val="FF0000"/>
              </a:solidFill>
              <a:effectLst>
                <a:glow rad="228600">
                  <a:schemeClr val="accent3">
                    <a:satMod val="175000"/>
                    <a:alpha val="40000"/>
                  </a:schemeClr>
                </a:glow>
              </a:effectLst>
              <a:cs typeface="Traditional Arabic" pitchFamily="2" charset="-78"/>
            </a:rPr>
            <a:t>الصدق</a:t>
          </a:r>
          <a:endParaRPr lang="en-US" sz="4000" kern="1200" dirty="0" smtClean="0">
            <a:solidFill>
              <a:srgbClr val="FF0000"/>
            </a:solidFill>
            <a:effectLst>
              <a:glow rad="228600">
                <a:schemeClr val="accent3">
                  <a:satMod val="175000"/>
                  <a:alpha val="40000"/>
                </a:schemeClr>
              </a:glow>
            </a:effectLst>
            <a:cs typeface="Traditional Arabic" pitchFamily="2" charset="-78"/>
          </a:endParaRPr>
        </a:p>
        <a:p>
          <a:pPr lvl="0" algn="just" defTabSz="1778000" rtl="1">
            <a:lnSpc>
              <a:spcPct val="90000"/>
            </a:lnSpc>
            <a:spcBef>
              <a:spcPct val="0"/>
            </a:spcBef>
            <a:spcAft>
              <a:spcPct val="35000"/>
            </a:spcAft>
          </a:pPr>
          <a:r>
            <a:rPr lang="en-US" sz="4000" kern="1200" dirty="0" smtClean="0">
              <a:solidFill>
                <a:srgbClr val="FF0000"/>
              </a:solidFill>
              <a:effectLst>
                <a:glow rad="228600">
                  <a:schemeClr val="accent3">
                    <a:satMod val="175000"/>
                    <a:alpha val="40000"/>
                  </a:schemeClr>
                </a:glow>
              </a:effectLst>
              <a:cs typeface="Traditional Arabic" pitchFamily="2" charset="-78"/>
            </a:rPr>
            <a:t> 6</a:t>
          </a:r>
          <a:r>
            <a:rPr lang="ar-SA" sz="4000" kern="1200" dirty="0" smtClean="0">
              <a:solidFill>
                <a:srgbClr val="FF0000"/>
              </a:solidFill>
              <a:effectLst>
                <a:glow rad="228600">
                  <a:schemeClr val="accent3">
                    <a:satMod val="175000"/>
                    <a:alpha val="40000"/>
                  </a:schemeClr>
                </a:glow>
              </a:effectLst>
              <a:cs typeface="Traditional Arabic" pitchFamily="2" charset="-78"/>
            </a:rPr>
            <a:t>الإخلاص</a:t>
          </a:r>
          <a:endParaRPr lang="en-US" sz="4000" kern="1200" dirty="0">
            <a:solidFill>
              <a:srgbClr val="FF0000"/>
            </a:solidFill>
            <a:effectLst>
              <a:glow rad="228600">
                <a:schemeClr val="accent3">
                  <a:satMod val="175000"/>
                  <a:alpha val="40000"/>
                </a:schemeClr>
              </a:glow>
            </a:effectLst>
          </a:endParaRPr>
        </a:p>
      </dsp:txBody>
      <dsp:txXfrm>
        <a:off x="2769951" y="1417320"/>
        <a:ext cx="2765896" cy="2976372"/>
      </dsp:txXfrm>
    </dsp:sp>
    <dsp:sp modelId="{B37F5F96-3FFC-4771-99AE-F2D596926632}">
      <dsp:nvSpPr>
        <dsp:cNvPr id="0" name=""/>
        <dsp:cNvSpPr/>
      </dsp:nvSpPr>
      <dsp:spPr>
        <a:xfrm>
          <a:off x="5535848" y="1417320"/>
          <a:ext cx="2765896" cy="2976372"/>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ar-SA" sz="4000" kern="1200" dirty="0" smtClean="0">
              <a:solidFill>
                <a:srgbClr val="FF0000"/>
              </a:solidFill>
              <a:effectLst>
                <a:glow rad="228600">
                  <a:schemeClr val="accent3">
                    <a:satMod val="175000"/>
                    <a:alpha val="40000"/>
                  </a:schemeClr>
                </a:glow>
              </a:effectLst>
              <a:cs typeface="Traditional Arabic" pitchFamily="2" charset="-78"/>
            </a:rPr>
            <a:t>العلم </a:t>
          </a:r>
          <a:r>
            <a:rPr lang="en-US" sz="4000" kern="1200" dirty="0" smtClean="0">
              <a:solidFill>
                <a:srgbClr val="FF0000"/>
              </a:solidFill>
              <a:effectLst>
                <a:glow rad="228600">
                  <a:schemeClr val="accent3">
                    <a:satMod val="175000"/>
                    <a:alpha val="40000"/>
                  </a:schemeClr>
                </a:glow>
              </a:effectLst>
              <a:cs typeface="Traditional Arabic" pitchFamily="2" charset="-78"/>
            </a:rPr>
            <a:t>  1 </a:t>
          </a:r>
        </a:p>
        <a:p>
          <a:pPr lvl="0" algn="ctr" defTabSz="1778000" rtl="1">
            <a:lnSpc>
              <a:spcPct val="90000"/>
            </a:lnSpc>
            <a:spcBef>
              <a:spcPct val="0"/>
            </a:spcBef>
            <a:spcAft>
              <a:spcPct val="35000"/>
            </a:spcAft>
          </a:pPr>
          <a:r>
            <a:rPr lang="en-US" sz="4000" kern="1200" dirty="0" smtClean="0">
              <a:solidFill>
                <a:srgbClr val="FF0000"/>
              </a:solidFill>
              <a:effectLst>
                <a:glow rad="228600">
                  <a:schemeClr val="accent3">
                    <a:satMod val="175000"/>
                    <a:alpha val="40000"/>
                  </a:schemeClr>
                </a:glow>
              </a:effectLst>
              <a:cs typeface="Traditional Arabic" pitchFamily="2" charset="-78"/>
            </a:rPr>
            <a:t>  2</a:t>
          </a:r>
          <a:r>
            <a:rPr lang="ar-SA" sz="4000" kern="1200" dirty="0" smtClean="0">
              <a:solidFill>
                <a:srgbClr val="FF0000"/>
              </a:solidFill>
              <a:effectLst>
                <a:glow rad="228600">
                  <a:schemeClr val="accent3">
                    <a:satMod val="175000"/>
                    <a:alpha val="40000"/>
                  </a:schemeClr>
                </a:glow>
              </a:effectLst>
              <a:cs typeface="Traditional Arabic" pitchFamily="2" charset="-78"/>
            </a:rPr>
            <a:t>اليقين</a:t>
          </a:r>
          <a:endParaRPr lang="en-US" sz="4000" kern="1200" dirty="0" smtClean="0">
            <a:solidFill>
              <a:srgbClr val="FF0000"/>
            </a:solidFill>
            <a:effectLst>
              <a:glow rad="228600">
                <a:schemeClr val="accent3">
                  <a:satMod val="175000"/>
                  <a:alpha val="40000"/>
                </a:schemeClr>
              </a:glow>
            </a:effectLst>
            <a:cs typeface="Traditional Arabic" pitchFamily="2" charset="-78"/>
          </a:endParaRPr>
        </a:p>
        <a:p>
          <a:pPr lvl="0" algn="ctr" defTabSz="1778000" rtl="1">
            <a:lnSpc>
              <a:spcPct val="90000"/>
            </a:lnSpc>
            <a:spcBef>
              <a:spcPct val="0"/>
            </a:spcBef>
            <a:spcAft>
              <a:spcPct val="35000"/>
            </a:spcAft>
          </a:pPr>
          <a:r>
            <a:rPr lang="en-US" sz="4000" kern="1200" dirty="0" smtClean="0">
              <a:solidFill>
                <a:srgbClr val="FF0000"/>
              </a:solidFill>
              <a:effectLst>
                <a:glow rad="228600">
                  <a:schemeClr val="accent3">
                    <a:satMod val="175000"/>
                    <a:alpha val="40000"/>
                  </a:schemeClr>
                </a:glow>
              </a:effectLst>
              <a:cs typeface="Traditional Arabic" pitchFamily="2" charset="-78"/>
            </a:rPr>
            <a:t>  3</a:t>
          </a:r>
          <a:r>
            <a:rPr lang="ar-SA" sz="4000" kern="1200" dirty="0" smtClean="0">
              <a:solidFill>
                <a:srgbClr val="FF0000"/>
              </a:solidFill>
              <a:effectLst>
                <a:glow rad="228600">
                  <a:schemeClr val="accent3">
                    <a:satMod val="175000"/>
                    <a:alpha val="40000"/>
                  </a:schemeClr>
                </a:glow>
              </a:effectLst>
              <a:cs typeface="Traditional Arabic" pitchFamily="2" charset="-78"/>
            </a:rPr>
            <a:t>القبول</a:t>
          </a:r>
          <a:endParaRPr lang="en-US" sz="4000" kern="1200" dirty="0">
            <a:solidFill>
              <a:srgbClr val="FF0000"/>
            </a:solidFill>
            <a:effectLst>
              <a:glow rad="228600">
                <a:schemeClr val="accent3">
                  <a:satMod val="175000"/>
                  <a:alpha val="40000"/>
                </a:schemeClr>
              </a:glow>
            </a:effectLst>
          </a:endParaRPr>
        </a:p>
      </dsp:txBody>
      <dsp:txXfrm>
        <a:off x="5535848" y="1417320"/>
        <a:ext cx="2765896" cy="2976372"/>
      </dsp:txXfrm>
    </dsp:sp>
    <dsp:sp modelId="{7AE89BEB-7E69-4051-BD65-33993A0E4EA6}">
      <dsp:nvSpPr>
        <dsp:cNvPr id="0" name=""/>
        <dsp:cNvSpPr/>
      </dsp:nvSpPr>
      <dsp:spPr>
        <a:xfrm>
          <a:off x="0" y="4393692"/>
          <a:ext cx="8305800" cy="330708"/>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EAE550-AB58-438A-9E53-1EA1342C33A5}">
      <dsp:nvSpPr>
        <dsp:cNvPr id="0" name=""/>
        <dsp:cNvSpPr/>
      </dsp:nvSpPr>
      <dsp:spPr>
        <a:xfrm>
          <a:off x="2975129" y="2484432"/>
          <a:ext cx="2087457" cy="2087457"/>
        </a:xfrm>
        <a:prstGeom prst="ellipse">
          <a:avLst/>
        </a:prstGeom>
        <a:blipFill rotWithShape="0">
          <a:blip xmlns:r="http://schemas.openxmlformats.org/officeDocument/2006/relationships" r:embed="rId1">
            <a:duotone>
              <a:schemeClr val="accent2">
                <a:hueOff val="0"/>
                <a:satOff val="0"/>
                <a:lumOff val="0"/>
                <a:alphaOff val="0"/>
                <a:shade val="40000"/>
              </a:schemeClr>
              <a:schemeClr val="accent2">
                <a:hueOff val="0"/>
                <a:satOff val="0"/>
                <a:lumOff val="0"/>
                <a:alphaOff val="0"/>
                <a:tint val="42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100000"/>
            </a:lnSpc>
            <a:spcBef>
              <a:spcPct val="0"/>
            </a:spcBef>
            <a:spcAft>
              <a:spcPts val="0"/>
            </a:spcAft>
          </a:pPr>
          <a:r>
            <a:rPr lang="en-US" sz="2200" b="0" kern="1200" dirty="0" smtClean="0">
              <a:solidFill>
                <a:srgbClr val="FF0000"/>
              </a:solidFill>
            </a:rPr>
            <a:t>PEMBATAL </a:t>
          </a:r>
        </a:p>
        <a:p>
          <a:pPr lvl="0" algn="ctr" defTabSz="977900">
            <a:lnSpc>
              <a:spcPct val="100000"/>
            </a:lnSpc>
            <a:spcBef>
              <a:spcPct val="0"/>
            </a:spcBef>
            <a:spcAft>
              <a:spcPts val="0"/>
            </a:spcAft>
          </a:pPr>
          <a:r>
            <a:rPr lang="en-US" sz="2200" b="0" kern="1200" dirty="0" smtClean="0">
              <a:solidFill>
                <a:srgbClr val="FF0000"/>
              </a:solidFill>
            </a:rPr>
            <a:t>SYAHADAT</a:t>
          </a:r>
          <a:endParaRPr lang="en-US" sz="2200" b="0" kern="1200" dirty="0">
            <a:solidFill>
              <a:srgbClr val="FF0000"/>
            </a:solidFill>
          </a:endParaRPr>
        </a:p>
      </dsp:txBody>
      <dsp:txXfrm>
        <a:off x="3280830" y="2790133"/>
        <a:ext cx="1476055" cy="1476055"/>
      </dsp:txXfrm>
    </dsp:sp>
    <dsp:sp modelId="{D8966CFA-AA8C-43F1-ABFB-ABBE6CED4863}">
      <dsp:nvSpPr>
        <dsp:cNvPr id="0" name=""/>
        <dsp:cNvSpPr/>
      </dsp:nvSpPr>
      <dsp:spPr>
        <a:xfrm rot="12676692">
          <a:off x="1090382" y="2136881"/>
          <a:ext cx="2172255" cy="594925"/>
        </a:xfrm>
        <a:prstGeom prst="leftArrow">
          <a:avLst>
            <a:gd name="adj1" fmla="val 60000"/>
            <a:gd name="adj2" fmla="val 50000"/>
          </a:avLst>
        </a:prstGeom>
        <a:blipFill rotWithShape="0">
          <a:blip xmlns:r="http://schemas.openxmlformats.org/officeDocument/2006/relationships" r:embed="rId1">
            <a:duotone>
              <a:schemeClr val="accent3">
                <a:hueOff val="0"/>
                <a:satOff val="0"/>
                <a:lumOff val="0"/>
                <a:alphaOff val="0"/>
                <a:shade val="40000"/>
              </a:schemeClr>
              <a:schemeClr val="accent3">
                <a:hueOff val="0"/>
                <a:satOff val="0"/>
                <a:lumOff val="0"/>
                <a:alphaOff val="0"/>
                <a:tint val="42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FA95B8A-5157-4060-9D0F-305ED6292215}">
      <dsp:nvSpPr>
        <dsp:cNvPr id="0" name=""/>
        <dsp:cNvSpPr/>
      </dsp:nvSpPr>
      <dsp:spPr>
        <a:xfrm>
          <a:off x="246129" y="999567"/>
          <a:ext cx="1832231" cy="1586467"/>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40000"/>
              </a:schemeClr>
              <a:schemeClr val="accent3">
                <a:hueOff val="0"/>
                <a:satOff val="0"/>
                <a:lumOff val="0"/>
                <a:alphaOff val="0"/>
                <a:tint val="42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1333500">
            <a:lnSpc>
              <a:spcPct val="90000"/>
            </a:lnSpc>
            <a:spcBef>
              <a:spcPct val="0"/>
            </a:spcBef>
            <a:spcAft>
              <a:spcPct val="35000"/>
            </a:spcAft>
          </a:pPr>
          <a:r>
            <a:rPr lang="en-US" sz="3000" b="1" kern="1200" dirty="0" smtClean="0"/>
            <a:t>SYIRIK</a:t>
          </a:r>
        </a:p>
        <a:p>
          <a:pPr lvl="0" algn="ctr" defTabSz="1333500">
            <a:lnSpc>
              <a:spcPct val="90000"/>
            </a:lnSpc>
            <a:spcBef>
              <a:spcPct val="0"/>
            </a:spcBef>
            <a:spcAft>
              <a:spcPct val="35000"/>
            </a:spcAft>
          </a:pPr>
          <a:r>
            <a:rPr lang="en-US" sz="3000" b="1" kern="1200" dirty="0" smtClean="0"/>
            <a:t>AKBAR</a:t>
          </a:r>
        </a:p>
      </dsp:txBody>
      <dsp:txXfrm>
        <a:off x="292595" y="1046033"/>
        <a:ext cx="1739299" cy="1493535"/>
      </dsp:txXfrm>
    </dsp:sp>
    <dsp:sp modelId="{A3E5B0EC-3CEA-4208-B023-1DCCFFC5DCE0}">
      <dsp:nvSpPr>
        <dsp:cNvPr id="0" name=""/>
        <dsp:cNvSpPr/>
      </dsp:nvSpPr>
      <dsp:spPr>
        <a:xfrm rot="16200000">
          <a:off x="3219819" y="1294920"/>
          <a:ext cx="1598078" cy="594925"/>
        </a:xfrm>
        <a:prstGeom prst="leftArrow">
          <a:avLst>
            <a:gd name="adj1" fmla="val 60000"/>
            <a:gd name="adj2" fmla="val 50000"/>
          </a:avLst>
        </a:prstGeom>
        <a:blipFill rotWithShape="0">
          <a:blip xmlns:r="http://schemas.openxmlformats.org/officeDocument/2006/relationships" r:embed="rId1">
            <a:duotone>
              <a:schemeClr val="accent3">
                <a:hueOff val="8797671"/>
                <a:satOff val="-20044"/>
                <a:lumOff val="8040"/>
                <a:alphaOff val="0"/>
                <a:shade val="40000"/>
              </a:schemeClr>
              <a:schemeClr val="accent3">
                <a:hueOff val="8797671"/>
                <a:satOff val="-20044"/>
                <a:lumOff val="8040"/>
                <a:alphaOff val="0"/>
                <a:tint val="42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CC94680-E510-4056-B391-CE9DBFFFC351}">
      <dsp:nvSpPr>
        <dsp:cNvPr id="0" name=""/>
        <dsp:cNvSpPr/>
      </dsp:nvSpPr>
      <dsp:spPr>
        <a:xfrm>
          <a:off x="3027316" y="110"/>
          <a:ext cx="1983084" cy="1586467"/>
        </a:xfrm>
        <a:prstGeom prst="roundRect">
          <a:avLst>
            <a:gd name="adj" fmla="val 10000"/>
          </a:avLst>
        </a:prstGeom>
        <a:blipFill rotWithShape="0">
          <a:blip xmlns:r="http://schemas.openxmlformats.org/officeDocument/2006/relationships" r:embed="rId1">
            <a:duotone>
              <a:schemeClr val="accent3">
                <a:hueOff val="8797671"/>
                <a:satOff val="-20044"/>
                <a:lumOff val="8040"/>
                <a:alphaOff val="0"/>
                <a:shade val="40000"/>
              </a:schemeClr>
              <a:schemeClr val="accent3">
                <a:hueOff val="8797671"/>
                <a:satOff val="-20044"/>
                <a:lumOff val="8040"/>
                <a:alphaOff val="0"/>
                <a:tint val="42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1333500">
            <a:lnSpc>
              <a:spcPct val="90000"/>
            </a:lnSpc>
            <a:spcBef>
              <a:spcPct val="0"/>
            </a:spcBef>
            <a:spcAft>
              <a:spcPct val="35000"/>
            </a:spcAft>
          </a:pPr>
          <a:r>
            <a:rPr lang="en-US" sz="3000" b="1" kern="1200" dirty="0" smtClean="0"/>
            <a:t>KUFUR</a:t>
          </a:r>
        </a:p>
        <a:p>
          <a:pPr lvl="0" algn="ctr" defTabSz="1333500">
            <a:lnSpc>
              <a:spcPct val="90000"/>
            </a:lnSpc>
            <a:spcBef>
              <a:spcPct val="0"/>
            </a:spcBef>
            <a:spcAft>
              <a:spcPct val="35000"/>
            </a:spcAft>
          </a:pPr>
          <a:r>
            <a:rPr lang="en-US" sz="3000" b="1" kern="1200" dirty="0" smtClean="0"/>
            <a:t>AKBAR</a:t>
          </a:r>
          <a:endParaRPr lang="en-US" sz="3000" b="1" kern="1200" dirty="0"/>
        </a:p>
      </dsp:txBody>
      <dsp:txXfrm>
        <a:off x="3073782" y="46576"/>
        <a:ext cx="1890152" cy="1493535"/>
      </dsp:txXfrm>
    </dsp:sp>
    <dsp:sp modelId="{E089FCF8-6C28-4E0E-8022-81537477448A}">
      <dsp:nvSpPr>
        <dsp:cNvPr id="0" name=""/>
        <dsp:cNvSpPr/>
      </dsp:nvSpPr>
      <dsp:spPr>
        <a:xfrm rot="19525200">
          <a:off x="4790928" y="1954215"/>
          <a:ext cx="2159359" cy="594925"/>
        </a:xfrm>
        <a:prstGeom prst="leftArrow">
          <a:avLst>
            <a:gd name="adj1" fmla="val 60000"/>
            <a:gd name="adj2" fmla="val 50000"/>
          </a:avLst>
        </a:prstGeom>
        <a:blipFill rotWithShape="0">
          <a:blip xmlns:r="http://schemas.openxmlformats.org/officeDocument/2006/relationships" r:embed="rId1">
            <a:duotone>
              <a:schemeClr val="accent3">
                <a:hueOff val="17595342"/>
                <a:satOff val="-40088"/>
                <a:lumOff val="16080"/>
                <a:alphaOff val="0"/>
                <a:shade val="40000"/>
              </a:schemeClr>
              <a:schemeClr val="accent3">
                <a:hueOff val="17595342"/>
                <a:satOff val="-40088"/>
                <a:lumOff val="16080"/>
                <a:alphaOff val="0"/>
                <a:tint val="42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003EFE4-A2DF-4D40-BEF2-5250B66FFC88}">
      <dsp:nvSpPr>
        <dsp:cNvPr id="0" name=""/>
        <dsp:cNvSpPr/>
      </dsp:nvSpPr>
      <dsp:spPr>
        <a:xfrm>
          <a:off x="5651546" y="845665"/>
          <a:ext cx="2215997" cy="1586467"/>
        </a:xfrm>
        <a:prstGeom prst="roundRect">
          <a:avLst>
            <a:gd name="adj" fmla="val 10000"/>
          </a:avLst>
        </a:prstGeom>
        <a:blipFill rotWithShape="0">
          <a:blip xmlns:r="http://schemas.openxmlformats.org/officeDocument/2006/relationships" r:embed="rId1">
            <a:duotone>
              <a:schemeClr val="accent3">
                <a:hueOff val="17595342"/>
                <a:satOff val="-40088"/>
                <a:lumOff val="16080"/>
                <a:alphaOff val="0"/>
                <a:shade val="40000"/>
              </a:schemeClr>
              <a:schemeClr val="accent3">
                <a:hueOff val="17595342"/>
                <a:satOff val="-40088"/>
                <a:lumOff val="16080"/>
                <a:alphaOff val="0"/>
                <a:tint val="42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1333500">
            <a:lnSpc>
              <a:spcPct val="90000"/>
            </a:lnSpc>
            <a:spcBef>
              <a:spcPct val="0"/>
            </a:spcBef>
            <a:spcAft>
              <a:spcPct val="35000"/>
            </a:spcAft>
          </a:pPr>
          <a:r>
            <a:rPr lang="en-US" sz="3000" b="1" kern="1200" dirty="0" smtClean="0"/>
            <a:t>NIFAQ </a:t>
          </a:r>
        </a:p>
        <a:p>
          <a:pPr lvl="0" algn="ctr" defTabSz="1333500">
            <a:lnSpc>
              <a:spcPct val="90000"/>
            </a:lnSpc>
            <a:spcBef>
              <a:spcPct val="0"/>
            </a:spcBef>
            <a:spcAft>
              <a:spcPct val="35000"/>
            </a:spcAft>
          </a:pPr>
          <a:r>
            <a:rPr lang="en-US" sz="3000" b="1" kern="1200" dirty="0" smtClean="0"/>
            <a:t>AKBAR</a:t>
          </a:r>
          <a:endParaRPr lang="en-US" sz="3000" b="1" kern="1200" dirty="0"/>
        </a:p>
      </dsp:txBody>
      <dsp:txXfrm>
        <a:off x="5698012" y="892131"/>
        <a:ext cx="2123065" cy="1493535"/>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5563B33-32D3-4AC2-9573-9B5F3D4DFB89}" type="datetimeFigureOut">
              <a:rPr lang="en-US" smtClean="0"/>
              <a:pPr/>
              <a:t>11/27/2021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37B1BDB-23CB-4911-B7B7-2554056CBFB9}" type="slidenum">
              <a:rPr lang="en-US" smtClean="0"/>
              <a:pPr/>
              <a:t>‹#›</a:t>
            </a:fld>
            <a:endParaRPr lang="en-US"/>
          </a:p>
        </p:txBody>
      </p:sp>
    </p:spTree>
    <p:extLst>
      <p:ext uri="{BB962C8B-B14F-4D97-AF65-F5344CB8AC3E}">
        <p14:creationId xmlns:p14="http://schemas.microsoft.com/office/powerpoint/2010/main" val="292044135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AAC494FF-D235-40D1-A048-06C00C9125D2}" type="datetimeFigureOut">
              <a:rPr lang="en-US" smtClean="0"/>
              <a:pPr/>
              <a:t>11/27/2021</a:t>
            </a:fld>
            <a:endParaRPr lang="en-US"/>
          </a:p>
        </p:txBody>
      </p:sp>
      <p:sp>
        <p:nvSpPr>
          <p:cNvPr id="16" name="Slide Number Placeholder 15"/>
          <p:cNvSpPr>
            <a:spLocks noGrp="1"/>
          </p:cNvSpPr>
          <p:nvPr>
            <p:ph type="sldNum" sz="quarter" idx="11"/>
          </p:nvPr>
        </p:nvSpPr>
        <p:spPr/>
        <p:txBody>
          <a:bodyPr/>
          <a:lstStyle/>
          <a:p>
            <a:fld id="{692C024D-53D3-432A-9B6F-3D1E5A9E5C2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C494FF-D235-40D1-A048-06C00C9125D2}" type="datetimeFigureOut">
              <a:rPr lang="en-US" smtClean="0"/>
              <a:pPr/>
              <a:t>11/27/2021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2C024D-53D3-432A-9B6F-3D1E5A9E5C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C494FF-D235-40D1-A048-06C00C9125D2}" type="datetimeFigureOut">
              <a:rPr lang="en-US" smtClean="0"/>
              <a:pPr/>
              <a:t>11/27/2021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2C024D-53D3-432A-9B6F-3D1E5A9E5C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AAC494FF-D235-40D1-A048-06C00C9125D2}" type="datetimeFigureOut">
              <a:rPr lang="en-US" smtClean="0"/>
              <a:pPr/>
              <a:t>11/27/2021</a:t>
            </a:fld>
            <a:endParaRPr lang="en-US"/>
          </a:p>
        </p:txBody>
      </p:sp>
      <p:sp>
        <p:nvSpPr>
          <p:cNvPr id="15" name="Slide Number Placeholder 14"/>
          <p:cNvSpPr>
            <a:spLocks noGrp="1"/>
          </p:cNvSpPr>
          <p:nvPr>
            <p:ph type="sldNum" sz="quarter" idx="15"/>
          </p:nvPr>
        </p:nvSpPr>
        <p:spPr/>
        <p:txBody>
          <a:bodyPr/>
          <a:lstStyle>
            <a:lvl1pPr algn="ctr">
              <a:defRPr/>
            </a:lvl1pPr>
          </a:lstStyle>
          <a:p>
            <a:fld id="{692C024D-53D3-432A-9B6F-3D1E5A9E5C2B}"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AC494FF-D235-40D1-A048-06C00C9125D2}" type="datetimeFigureOut">
              <a:rPr lang="en-US" smtClean="0"/>
              <a:pPr/>
              <a:t>11/27/2021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2C024D-53D3-432A-9B6F-3D1E5A9E5C2B}"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AC494FF-D235-40D1-A048-06C00C9125D2}" type="datetimeFigureOut">
              <a:rPr lang="en-US" smtClean="0"/>
              <a:pPr/>
              <a:t>11/27/2021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2C024D-53D3-432A-9B6F-3D1E5A9E5C2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92C024D-53D3-432A-9B6F-3D1E5A9E5C2B}"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AAC494FF-D235-40D1-A048-06C00C9125D2}" type="datetimeFigureOut">
              <a:rPr lang="en-US" smtClean="0"/>
              <a:pPr/>
              <a:t>11/27/2021</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AC494FF-D235-40D1-A048-06C00C9125D2}" type="datetimeFigureOut">
              <a:rPr lang="en-US" smtClean="0"/>
              <a:pPr/>
              <a:t>11/27/2021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2C024D-53D3-432A-9B6F-3D1E5A9E5C2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C494FF-D235-40D1-A048-06C00C9125D2}" type="datetimeFigureOut">
              <a:rPr lang="en-US" smtClean="0"/>
              <a:pPr/>
              <a:t>11/27/2021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2C024D-53D3-432A-9B6F-3D1E5A9E5C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AAC494FF-D235-40D1-A048-06C00C9125D2}" type="datetimeFigureOut">
              <a:rPr lang="en-US" smtClean="0"/>
              <a:pPr/>
              <a:t>11/27/2021</a:t>
            </a:fld>
            <a:endParaRPr lang="en-US"/>
          </a:p>
        </p:txBody>
      </p:sp>
      <p:sp>
        <p:nvSpPr>
          <p:cNvPr id="9" name="Slide Number Placeholder 8"/>
          <p:cNvSpPr>
            <a:spLocks noGrp="1"/>
          </p:cNvSpPr>
          <p:nvPr>
            <p:ph type="sldNum" sz="quarter" idx="15"/>
          </p:nvPr>
        </p:nvSpPr>
        <p:spPr/>
        <p:txBody>
          <a:bodyPr/>
          <a:lstStyle/>
          <a:p>
            <a:fld id="{692C024D-53D3-432A-9B6F-3D1E5A9E5C2B}"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AAC494FF-D235-40D1-A048-06C00C9125D2}" type="datetimeFigureOut">
              <a:rPr lang="en-US" smtClean="0"/>
              <a:pPr/>
              <a:t>11/27/2021</a:t>
            </a:fld>
            <a:endParaRPr lang="en-US"/>
          </a:p>
        </p:txBody>
      </p:sp>
      <p:sp>
        <p:nvSpPr>
          <p:cNvPr id="9" name="Slide Number Placeholder 8"/>
          <p:cNvSpPr>
            <a:spLocks noGrp="1"/>
          </p:cNvSpPr>
          <p:nvPr>
            <p:ph type="sldNum" sz="quarter" idx="11"/>
          </p:nvPr>
        </p:nvSpPr>
        <p:spPr/>
        <p:txBody>
          <a:bodyPr/>
          <a:lstStyle/>
          <a:p>
            <a:fld id="{692C024D-53D3-432A-9B6F-3D1E5A9E5C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AC494FF-D235-40D1-A048-06C00C9125D2}" type="datetimeFigureOut">
              <a:rPr lang="en-US" smtClean="0"/>
              <a:pPr/>
              <a:t>11/27/2021</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692C024D-53D3-432A-9B6F-3D1E5A9E5C2B}"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ID" sz="3600" b="1" dirty="0" smtClean="0">
                <a:solidFill>
                  <a:schemeClr val="bg1"/>
                </a:solidFill>
                <a:effectLst>
                  <a:glow rad="228600">
                    <a:schemeClr val="accent4">
                      <a:satMod val="175000"/>
                      <a:alpha val="40000"/>
                    </a:schemeClr>
                  </a:glow>
                </a:effectLst>
                <a:latin typeface="Arial Black" pitchFamily="34" charset="0"/>
              </a:rPr>
              <a:t>MENTAUHIDKAN ALLOH TA’ALA</a:t>
            </a:r>
            <a:r>
              <a:rPr lang="en-ID" sz="4000" b="1" dirty="0" smtClean="0">
                <a:solidFill>
                  <a:schemeClr val="bg1"/>
                </a:solidFill>
                <a:effectLst>
                  <a:glow rad="228600">
                    <a:schemeClr val="accent4">
                      <a:satMod val="175000"/>
                      <a:alpha val="40000"/>
                    </a:schemeClr>
                  </a:glow>
                </a:effectLst>
                <a:latin typeface="Arial Black" pitchFamily="34" charset="0"/>
              </a:rPr>
              <a:t> </a:t>
            </a:r>
          </a:p>
          <a:p>
            <a:pPr marL="0" indent="0" algn="ctr">
              <a:buNone/>
            </a:pPr>
            <a:r>
              <a:rPr lang="en-ID" sz="4000" b="1" dirty="0" smtClean="0">
                <a:solidFill>
                  <a:schemeClr val="bg1"/>
                </a:solidFill>
                <a:effectLst>
                  <a:glow rad="228600">
                    <a:schemeClr val="accent4">
                      <a:satMod val="175000"/>
                      <a:alpha val="40000"/>
                    </a:schemeClr>
                  </a:glow>
                </a:effectLst>
                <a:latin typeface="Arial Black" pitchFamily="34" charset="0"/>
              </a:rPr>
              <a:t>DALAM IBADAH &amp;</a:t>
            </a:r>
            <a:r>
              <a:rPr lang="en-ID" sz="4000" b="1" dirty="0" smtClean="0">
                <a:solidFill>
                  <a:srgbClr val="000099"/>
                </a:solidFill>
                <a:latin typeface="Arial Black" pitchFamily="34" charset="0"/>
              </a:rPr>
              <a:t> </a:t>
            </a:r>
            <a:r>
              <a:rPr lang="en-ID" sz="4000" b="1" dirty="0" smtClean="0">
                <a:solidFill>
                  <a:srgbClr val="FF0000"/>
                </a:solidFill>
                <a:latin typeface="Arial Black" pitchFamily="34" charset="0"/>
              </a:rPr>
              <a:t> </a:t>
            </a:r>
            <a:r>
              <a:rPr lang="en-ID" sz="4000" b="1" dirty="0" smtClean="0">
                <a:solidFill>
                  <a:srgbClr val="FF0000"/>
                </a:solidFill>
                <a:effectLst>
                  <a:glow rad="101600">
                    <a:schemeClr val="bg1">
                      <a:alpha val="60000"/>
                    </a:schemeClr>
                  </a:glow>
                </a:effectLst>
                <a:latin typeface="Arial Black" pitchFamily="34" charset="0"/>
              </a:rPr>
              <a:t>MENINGGALKAN </a:t>
            </a:r>
          </a:p>
          <a:p>
            <a:pPr marL="0" indent="0" algn="ctr">
              <a:buNone/>
            </a:pPr>
            <a:r>
              <a:rPr lang="en-ID" sz="5400" b="1" dirty="0" smtClean="0">
                <a:effectLst>
                  <a:glow rad="228600">
                    <a:srgbClr val="FF0000">
                      <a:alpha val="40000"/>
                    </a:srgbClr>
                  </a:glow>
                </a:effectLst>
                <a:latin typeface="Cooper Black" pitchFamily="18" charset="0"/>
              </a:rPr>
              <a:t>PENYAKIT TBC </a:t>
            </a:r>
          </a:p>
        </p:txBody>
      </p:sp>
      <p:sp>
        <p:nvSpPr>
          <p:cNvPr id="3" name="Title 2"/>
          <p:cNvSpPr>
            <a:spLocks noGrp="1"/>
          </p:cNvSpPr>
          <p:nvPr>
            <p:ph type="title"/>
          </p:nvPr>
        </p:nvSpPr>
        <p:spPr/>
        <p:txBody>
          <a:bodyPr>
            <a:normAutofit fontScale="90000"/>
          </a:bodyPr>
          <a:lstStyle/>
          <a:p>
            <a:pPr algn="ctr"/>
            <a:r>
              <a:rPr lang="en-ID" sz="6000" b="1" dirty="0" smtClean="0">
                <a:solidFill>
                  <a:srgbClr val="FF0000"/>
                </a:solidFill>
              </a:rPr>
              <a:t>MATERI AQIDAH</a:t>
            </a:r>
            <a:br>
              <a:rPr lang="en-ID" sz="6000" b="1" dirty="0" smtClean="0">
                <a:solidFill>
                  <a:srgbClr val="FF0000"/>
                </a:solidFill>
              </a:rPr>
            </a:br>
            <a:r>
              <a:rPr lang="en-ID" sz="2700" b="1" dirty="0" smtClean="0">
                <a:solidFill>
                  <a:srgbClr val="FFFF00"/>
                </a:solidFill>
                <a:latin typeface="Arial Black" pitchFamily="34" charset="0"/>
              </a:rPr>
              <a:t>BAMA UMMAT  2021</a:t>
            </a:r>
            <a:endParaRPr lang="en-US" sz="2700" b="1" dirty="0">
              <a:solidFill>
                <a:srgbClr val="FFFF00"/>
              </a:solidFill>
              <a:latin typeface="Arial Black" pitchFamily="34" charset="0"/>
            </a:endParaRPr>
          </a:p>
        </p:txBody>
      </p:sp>
    </p:spTree>
    <p:extLst>
      <p:ext uri="{BB962C8B-B14F-4D97-AF65-F5344CB8AC3E}">
        <p14:creationId xmlns:p14="http://schemas.microsoft.com/office/powerpoint/2010/main" val="9234946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295400"/>
          </a:xfrm>
        </p:spPr>
        <p:txBody>
          <a:bodyPr>
            <a:noAutofit/>
          </a:bodyPr>
          <a:lstStyle/>
          <a:p>
            <a:pPr algn="ctr"/>
            <a:r>
              <a:rPr sz="2800" dirty="0" smtClean="0">
                <a:solidFill>
                  <a:schemeClr val="bg1"/>
                </a:solidFill>
              </a:rPr>
              <a:t/>
            </a:r>
            <a:br>
              <a:rPr sz="2800" dirty="0" smtClean="0">
                <a:solidFill>
                  <a:schemeClr val="bg1"/>
                </a:solidFill>
              </a:rPr>
            </a:br>
            <a:r>
              <a:rPr sz="2800" dirty="0" smtClean="0">
                <a:solidFill>
                  <a:schemeClr val="bg1"/>
                </a:solidFill>
              </a:rPr>
              <a:t>CONTOH SYIRIK</a:t>
            </a:r>
            <a:br>
              <a:rPr sz="2800" dirty="0" smtClean="0">
                <a:solidFill>
                  <a:schemeClr val="bg1"/>
                </a:solidFill>
              </a:rPr>
            </a:br>
            <a:r>
              <a:rPr lang="en-US" sz="2800" dirty="0" smtClean="0">
                <a:solidFill>
                  <a:schemeClr val="bg1"/>
                </a:solidFill>
              </a:rPr>
              <a:t>1. </a:t>
            </a:r>
            <a:r>
              <a:rPr sz="2800" dirty="0" smtClean="0">
                <a:solidFill>
                  <a:schemeClr val="bg1"/>
                </a:solidFill>
              </a:rPr>
              <a:t>SYIRKUD DU’A (</a:t>
            </a:r>
            <a:r>
              <a:rPr sz="2800" dirty="0" err="1" smtClean="0">
                <a:solidFill>
                  <a:schemeClr val="bg1"/>
                </a:solidFill>
              </a:rPr>
              <a:t>Syirik</a:t>
            </a:r>
            <a:r>
              <a:rPr sz="2800" dirty="0" smtClean="0">
                <a:solidFill>
                  <a:schemeClr val="bg1"/>
                </a:solidFill>
              </a:rPr>
              <a:t> </a:t>
            </a:r>
            <a:r>
              <a:rPr sz="2800" dirty="0" err="1" smtClean="0">
                <a:solidFill>
                  <a:schemeClr val="bg1"/>
                </a:solidFill>
              </a:rPr>
              <a:t>dalam</a:t>
            </a:r>
            <a:r>
              <a:rPr sz="2800" dirty="0" smtClean="0">
                <a:solidFill>
                  <a:schemeClr val="bg1"/>
                </a:solidFill>
              </a:rPr>
              <a:t> </a:t>
            </a:r>
            <a:r>
              <a:rPr sz="2800" dirty="0" err="1" smtClean="0">
                <a:solidFill>
                  <a:schemeClr val="bg1"/>
                </a:solidFill>
              </a:rPr>
              <a:t>do'a</a:t>
            </a:r>
            <a:r>
              <a:rPr sz="2800" dirty="0" smtClean="0">
                <a:solidFill>
                  <a:schemeClr val="bg1"/>
                </a:solidFill>
              </a:rPr>
              <a:t> </a:t>
            </a:r>
            <a:r>
              <a:rPr sz="2800" dirty="0" err="1" smtClean="0">
                <a:solidFill>
                  <a:schemeClr val="bg1"/>
                </a:solidFill>
              </a:rPr>
              <a:t>seperti</a:t>
            </a:r>
            <a:r>
              <a:rPr sz="2800" dirty="0" smtClean="0">
                <a:solidFill>
                  <a:schemeClr val="bg1"/>
                </a:solidFill>
              </a:rPr>
              <a:t> </a:t>
            </a:r>
            <a:r>
              <a:rPr sz="2800" dirty="0" err="1" smtClean="0">
                <a:solidFill>
                  <a:schemeClr val="bg1"/>
                </a:solidFill>
              </a:rPr>
              <a:t>berdoa</a:t>
            </a:r>
            <a:r>
              <a:rPr sz="2800" dirty="0" smtClean="0">
                <a:solidFill>
                  <a:schemeClr val="bg1"/>
                </a:solidFill>
              </a:rPr>
              <a:t> </a:t>
            </a:r>
            <a:r>
              <a:rPr sz="2800" dirty="0" err="1" smtClean="0">
                <a:solidFill>
                  <a:schemeClr val="bg1"/>
                </a:solidFill>
              </a:rPr>
              <a:t>kepada</a:t>
            </a:r>
            <a:r>
              <a:rPr sz="2800" dirty="0" smtClean="0">
                <a:solidFill>
                  <a:schemeClr val="bg1"/>
                </a:solidFill>
              </a:rPr>
              <a:t> </a:t>
            </a:r>
            <a:r>
              <a:rPr sz="2800" dirty="0" err="1" smtClean="0">
                <a:solidFill>
                  <a:schemeClr val="bg1"/>
                </a:solidFill>
              </a:rPr>
              <a:t>isi</a:t>
            </a:r>
            <a:r>
              <a:rPr sz="2800" dirty="0" smtClean="0">
                <a:solidFill>
                  <a:schemeClr val="bg1"/>
                </a:solidFill>
              </a:rPr>
              <a:t> </a:t>
            </a:r>
            <a:r>
              <a:rPr sz="2800" dirty="0" err="1" smtClean="0">
                <a:solidFill>
                  <a:schemeClr val="bg1"/>
                </a:solidFill>
              </a:rPr>
              <a:t>makam</a:t>
            </a:r>
            <a:r>
              <a:rPr sz="2800" dirty="0" smtClean="0">
                <a:solidFill>
                  <a:schemeClr val="bg1"/>
                </a:solidFill>
              </a:rPr>
              <a:t>, </a:t>
            </a:r>
            <a:r>
              <a:rPr sz="2800" dirty="0" err="1" smtClean="0">
                <a:solidFill>
                  <a:schemeClr val="bg1"/>
                </a:solidFill>
              </a:rPr>
              <a:t>makam</a:t>
            </a:r>
            <a:r>
              <a:rPr sz="2800" dirty="0" smtClean="0">
                <a:solidFill>
                  <a:schemeClr val="bg1"/>
                </a:solidFill>
              </a:rPr>
              <a:t> </a:t>
            </a:r>
            <a:r>
              <a:rPr sz="2800" dirty="0" err="1" smtClean="0">
                <a:solidFill>
                  <a:schemeClr val="bg1"/>
                </a:solidFill>
              </a:rPr>
              <a:t>wali</a:t>
            </a:r>
            <a:r>
              <a:rPr sz="2800" dirty="0" smtClean="0">
                <a:solidFill>
                  <a:schemeClr val="bg1"/>
                </a:solidFill>
              </a:rPr>
              <a:t> </a:t>
            </a:r>
            <a:r>
              <a:rPr sz="2800" dirty="0" err="1" smtClean="0">
                <a:solidFill>
                  <a:schemeClr val="bg1"/>
                </a:solidFill>
              </a:rPr>
              <a:t>dll</a:t>
            </a:r>
            <a:r>
              <a:rPr sz="2800" dirty="0" smtClean="0">
                <a:solidFill>
                  <a:schemeClr val="bg1"/>
                </a:solidFill>
              </a:rPr>
              <a:t>. </a:t>
            </a:r>
            <a:r>
              <a:rPr lang="en-US" sz="2800" dirty="0" err="1" smtClean="0">
                <a:solidFill>
                  <a:schemeClr val="bg1"/>
                </a:solidFill>
              </a:rPr>
              <a:t>S</a:t>
            </a:r>
            <a:r>
              <a:rPr sz="2800" dirty="0" err="1" smtClean="0">
                <a:solidFill>
                  <a:schemeClr val="bg1"/>
                </a:solidFill>
              </a:rPr>
              <a:t>elain</a:t>
            </a:r>
            <a:r>
              <a:rPr sz="2800" dirty="0" smtClean="0">
                <a:solidFill>
                  <a:schemeClr val="bg1"/>
                </a:solidFill>
              </a:rPr>
              <a:t> </a:t>
            </a:r>
            <a:r>
              <a:rPr sz="2800" dirty="0" err="1" smtClean="0">
                <a:solidFill>
                  <a:schemeClr val="bg1"/>
                </a:solidFill>
              </a:rPr>
              <a:t>Alloh</a:t>
            </a:r>
            <a:r>
              <a:rPr sz="2800" dirty="0" smtClean="0">
                <a:solidFill>
                  <a:schemeClr val="bg1"/>
                </a:solidFill>
              </a:rPr>
              <a:t> </a:t>
            </a:r>
            <a:r>
              <a:rPr sz="2800" dirty="0" err="1" smtClean="0">
                <a:solidFill>
                  <a:schemeClr val="bg1"/>
                </a:solidFill>
              </a:rPr>
              <a:t>ta'ala</a:t>
            </a:r>
            <a:r>
              <a:rPr sz="2800" dirty="0" smtClean="0">
                <a:solidFill>
                  <a:schemeClr val="bg1"/>
                </a:solidFill>
              </a:rPr>
              <a:t>)</a:t>
            </a:r>
            <a:endParaRPr lang="en-US" sz="2800" dirty="0">
              <a:solidFill>
                <a:schemeClr val="bg1"/>
              </a:solidFill>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457200" y="1676400"/>
            <a:ext cx="8229600" cy="4419600"/>
          </a:xfrm>
        </p:spPr>
        <p:txBody>
          <a:bodyPr>
            <a:noAutofit/>
          </a:bodyPr>
          <a:lstStyle/>
          <a:p>
            <a:pPr marL="0" indent="0" algn="ctr">
              <a:lnSpc>
                <a:spcPct val="150000"/>
              </a:lnSpc>
              <a:buNone/>
            </a:pPr>
            <a:r>
              <a:rPr lang="ar-SA" sz="2800" dirty="0" smtClean="0">
                <a:solidFill>
                  <a:schemeClr val="bg1"/>
                </a:solidFill>
                <a:cs typeface="Traditional Arabic" pitchFamily="2" charset="-78"/>
              </a:rPr>
              <a:t>وَالَّذِينَ تَدْعُونَ مِنْ دُونِهِ مَا يَمْلِكُونَ مِنْ قِطْمِيرٍ (13) إِنْ تَدْعُوهُمْ لَا يَسْمَعُوا دُعَاءَكُمْ وَلَوْ سَمِعُوا مَا اسْتَجَابُوا لَكُمْ وَيَوْمَ الْقِيَامَةِ يَكْفُرُونَ بِشِرْكِكُمْ وَلَا يُنَبِّئُكَ مِثْلُ خَبِيرٍ (14)</a:t>
            </a:r>
            <a:endParaRPr lang="en-ID" sz="2800" dirty="0" smtClean="0">
              <a:solidFill>
                <a:schemeClr val="bg1"/>
              </a:solidFill>
              <a:cs typeface="Traditional Arabic" pitchFamily="2" charset="-78"/>
            </a:endParaRPr>
          </a:p>
          <a:p>
            <a:pPr marL="0" indent="0" algn="ctr">
              <a:buNone/>
            </a:pPr>
            <a:r>
              <a:rPr lang="en-ID" sz="1800" dirty="0" smtClean="0"/>
              <a:t>“…</a:t>
            </a:r>
            <a:r>
              <a:rPr lang="en-ID" sz="1800" dirty="0" err="1" smtClean="0"/>
              <a:t>dan</a:t>
            </a:r>
            <a:r>
              <a:rPr lang="en-ID" sz="1800" dirty="0" smtClean="0"/>
              <a:t> </a:t>
            </a:r>
            <a:r>
              <a:rPr lang="en-ID" sz="1800" dirty="0"/>
              <a:t>orang-orang yang </a:t>
            </a:r>
            <a:r>
              <a:rPr lang="en-ID" sz="1800" dirty="0" err="1"/>
              <a:t>kamu</a:t>
            </a:r>
            <a:r>
              <a:rPr lang="en-ID" sz="1800" dirty="0"/>
              <a:t> </a:t>
            </a:r>
            <a:r>
              <a:rPr lang="en-ID" sz="1800" dirty="0" err="1"/>
              <a:t>seru</a:t>
            </a:r>
            <a:r>
              <a:rPr lang="en-ID" sz="1800" dirty="0"/>
              <a:t> (</a:t>
            </a:r>
            <a:r>
              <a:rPr lang="en-ID" sz="1800" dirty="0" err="1" smtClean="0"/>
              <a:t>sembah</a:t>
            </a:r>
            <a:r>
              <a:rPr lang="en-ID" sz="1800" dirty="0" smtClean="0"/>
              <a:t> </a:t>
            </a:r>
            <a:r>
              <a:rPr lang="en-ID" sz="1800" dirty="0" err="1" smtClean="0"/>
              <a:t>dan</a:t>
            </a:r>
            <a:r>
              <a:rPr lang="en-ID" sz="1800" dirty="0" smtClean="0"/>
              <a:t> </a:t>
            </a:r>
            <a:r>
              <a:rPr lang="en-ID" sz="1800" dirty="0" err="1" smtClean="0"/>
              <a:t>berdoa</a:t>
            </a:r>
            <a:r>
              <a:rPr lang="en-ID" sz="1800" dirty="0" smtClean="0"/>
              <a:t> </a:t>
            </a:r>
            <a:r>
              <a:rPr lang="en-ID" sz="1800" dirty="0" err="1" smtClean="0"/>
              <a:t>kepadanya</a:t>
            </a:r>
            <a:r>
              <a:rPr lang="en-ID" sz="1800" dirty="0" smtClean="0"/>
              <a:t>) </a:t>
            </a:r>
            <a:r>
              <a:rPr lang="en-ID" sz="1800" dirty="0" err="1"/>
              <a:t>selain</a:t>
            </a:r>
            <a:r>
              <a:rPr lang="en-ID" sz="1800" dirty="0"/>
              <a:t> </a:t>
            </a:r>
            <a:r>
              <a:rPr lang="en-ID" sz="1800" dirty="0" smtClean="0"/>
              <a:t>Allah (</a:t>
            </a:r>
            <a:r>
              <a:rPr lang="en-ID" sz="1800" dirty="0" err="1" smtClean="0"/>
              <a:t>seperti</a:t>
            </a:r>
            <a:r>
              <a:rPr lang="en-ID" sz="1800" dirty="0" smtClean="0"/>
              <a:t> </a:t>
            </a:r>
            <a:r>
              <a:rPr lang="en-ID" sz="1800" dirty="0" err="1" smtClean="0"/>
              <a:t>makam</a:t>
            </a:r>
            <a:r>
              <a:rPr lang="en-ID" sz="1800" dirty="0" smtClean="0"/>
              <a:t> </a:t>
            </a:r>
            <a:r>
              <a:rPr lang="en-ID" sz="1800" dirty="0" err="1" smtClean="0"/>
              <a:t>dll</a:t>
            </a:r>
            <a:r>
              <a:rPr lang="en-ID" sz="1800" dirty="0" smtClean="0"/>
              <a:t>.) </a:t>
            </a:r>
            <a:r>
              <a:rPr lang="en-ID" sz="1800" dirty="0" err="1" smtClean="0"/>
              <a:t>mereka</a:t>
            </a:r>
            <a:r>
              <a:rPr lang="en-ID" sz="1800" dirty="0" smtClean="0"/>
              <a:t> </a:t>
            </a:r>
            <a:r>
              <a:rPr lang="en-ID" sz="1800" dirty="0" err="1" smtClean="0"/>
              <a:t>tidak</a:t>
            </a:r>
            <a:r>
              <a:rPr lang="en-ID" sz="1800" dirty="0" smtClean="0"/>
              <a:t>  </a:t>
            </a:r>
            <a:r>
              <a:rPr lang="en-ID" sz="1800" dirty="0" err="1"/>
              <a:t>mempunyai</a:t>
            </a:r>
            <a:r>
              <a:rPr lang="en-ID" sz="1800" dirty="0"/>
              <a:t> </a:t>
            </a:r>
            <a:r>
              <a:rPr lang="en-ID" sz="1800" dirty="0" err="1"/>
              <a:t>apa-apa</a:t>
            </a:r>
            <a:r>
              <a:rPr lang="en-ID" sz="1800" dirty="0"/>
              <a:t> </a:t>
            </a:r>
            <a:r>
              <a:rPr lang="en-ID" sz="1800" dirty="0" err="1"/>
              <a:t>walaupun</a:t>
            </a:r>
            <a:r>
              <a:rPr lang="en-ID" sz="1800" dirty="0"/>
              <a:t> </a:t>
            </a:r>
            <a:r>
              <a:rPr lang="en-ID" sz="1800" dirty="0" err="1"/>
              <a:t>setipis</a:t>
            </a:r>
            <a:r>
              <a:rPr lang="en-ID" sz="1800" dirty="0"/>
              <a:t> </a:t>
            </a:r>
            <a:r>
              <a:rPr lang="en-ID" sz="1800" dirty="0" err="1"/>
              <a:t>kulit</a:t>
            </a:r>
            <a:r>
              <a:rPr lang="en-ID" sz="1800" dirty="0"/>
              <a:t> </a:t>
            </a:r>
            <a:r>
              <a:rPr lang="en-ID" sz="1800" dirty="0" err="1" smtClean="0"/>
              <a:t>ari</a:t>
            </a:r>
            <a:r>
              <a:rPr lang="en-ID" sz="1800" dirty="0" smtClean="0"/>
              <a:t>. </a:t>
            </a:r>
            <a:r>
              <a:rPr lang="en-ID" sz="1800" dirty="0" err="1" smtClean="0"/>
              <a:t>Jika</a:t>
            </a:r>
            <a:r>
              <a:rPr lang="en-ID" sz="1800" dirty="0" smtClean="0"/>
              <a:t> </a:t>
            </a:r>
            <a:r>
              <a:rPr lang="en-ID" sz="1800" dirty="0" err="1"/>
              <a:t>kamu</a:t>
            </a:r>
            <a:r>
              <a:rPr lang="en-ID" sz="1800" dirty="0"/>
              <a:t> </a:t>
            </a:r>
            <a:r>
              <a:rPr lang="en-ID" sz="1800" dirty="0" err="1"/>
              <a:t>menyeru</a:t>
            </a:r>
            <a:r>
              <a:rPr lang="en-ID" sz="1800" dirty="0"/>
              <a:t> </a:t>
            </a:r>
            <a:r>
              <a:rPr lang="en-ID" sz="1800" dirty="0" smtClean="0"/>
              <a:t> (</a:t>
            </a:r>
            <a:r>
              <a:rPr lang="en-ID" sz="1800" dirty="0" err="1" smtClean="0"/>
              <a:t>beribadah</a:t>
            </a:r>
            <a:r>
              <a:rPr lang="en-ID" sz="1800" dirty="0" smtClean="0"/>
              <a:t> </a:t>
            </a:r>
            <a:r>
              <a:rPr lang="en-ID" sz="1800" dirty="0" err="1" smtClean="0"/>
              <a:t>dan</a:t>
            </a:r>
            <a:r>
              <a:rPr lang="en-ID" sz="1800" dirty="0" smtClean="0"/>
              <a:t> </a:t>
            </a:r>
            <a:r>
              <a:rPr lang="en-ID" sz="1800" dirty="0" err="1" smtClean="0"/>
              <a:t>berdoa</a:t>
            </a:r>
            <a:r>
              <a:rPr lang="en-ID" sz="1800" dirty="0" smtClean="0"/>
              <a:t>) </a:t>
            </a:r>
            <a:r>
              <a:rPr lang="en-ID" sz="1800" dirty="0" err="1" smtClean="0"/>
              <a:t>kepada</a:t>
            </a:r>
            <a:r>
              <a:rPr lang="en-ID" sz="1800" dirty="0" smtClean="0"/>
              <a:t> </a:t>
            </a:r>
            <a:r>
              <a:rPr lang="en-ID" sz="1800" dirty="0" err="1" smtClean="0"/>
              <a:t>mereka</a:t>
            </a:r>
            <a:r>
              <a:rPr lang="en-ID" sz="1800" dirty="0" smtClean="0"/>
              <a:t> (</a:t>
            </a:r>
            <a:r>
              <a:rPr lang="en-ID" sz="1800" dirty="0" err="1" smtClean="0"/>
              <a:t>selain</a:t>
            </a:r>
            <a:r>
              <a:rPr lang="en-ID" sz="1800" dirty="0" smtClean="0"/>
              <a:t> Allah </a:t>
            </a:r>
            <a:r>
              <a:rPr lang="en-ID" sz="1800" dirty="0" err="1" smtClean="0"/>
              <a:t>itu</a:t>
            </a:r>
            <a:r>
              <a:rPr lang="en-ID" sz="1800" dirty="0" smtClean="0"/>
              <a:t>), </a:t>
            </a:r>
            <a:r>
              <a:rPr lang="en-ID" sz="1800" dirty="0" err="1"/>
              <a:t>mereka</a:t>
            </a:r>
            <a:r>
              <a:rPr lang="en-ID" sz="1800" dirty="0"/>
              <a:t> </a:t>
            </a:r>
            <a:r>
              <a:rPr lang="en-ID" sz="1800" dirty="0" err="1"/>
              <a:t>tiada</a:t>
            </a:r>
            <a:r>
              <a:rPr lang="en-ID" sz="1800" dirty="0"/>
              <a:t> </a:t>
            </a:r>
            <a:r>
              <a:rPr lang="en-ID" sz="1800" dirty="0" err="1"/>
              <a:t>mendengar</a:t>
            </a:r>
            <a:r>
              <a:rPr lang="en-ID" sz="1800" dirty="0"/>
              <a:t> </a:t>
            </a:r>
            <a:r>
              <a:rPr lang="en-ID" sz="1800" dirty="0" err="1"/>
              <a:t>seruanmu</a:t>
            </a:r>
            <a:r>
              <a:rPr lang="en-ID" sz="1800" dirty="0"/>
              <a:t>; </a:t>
            </a:r>
            <a:r>
              <a:rPr lang="en-ID" sz="1800" dirty="0" err="1"/>
              <a:t>dan</a:t>
            </a:r>
            <a:r>
              <a:rPr lang="en-ID" sz="1800" dirty="0"/>
              <a:t> </a:t>
            </a:r>
            <a:r>
              <a:rPr lang="en-ID" sz="1800" dirty="0" err="1"/>
              <a:t>kalau</a:t>
            </a:r>
            <a:r>
              <a:rPr lang="en-ID" sz="1800" dirty="0"/>
              <a:t> </a:t>
            </a:r>
            <a:r>
              <a:rPr lang="en-ID" sz="1800" dirty="0" err="1"/>
              <a:t>mereka</a:t>
            </a:r>
            <a:r>
              <a:rPr lang="en-ID" sz="1800" dirty="0"/>
              <a:t> </a:t>
            </a:r>
            <a:r>
              <a:rPr lang="en-ID" sz="1800" dirty="0" err="1"/>
              <a:t>mendengar</a:t>
            </a:r>
            <a:r>
              <a:rPr lang="en-ID" sz="1800" dirty="0"/>
              <a:t>, </a:t>
            </a:r>
            <a:r>
              <a:rPr lang="en-ID" sz="1800" dirty="0" err="1"/>
              <a:t>mereka</a:t>
            </a:r>
            <a:r>
              <a:rPr lang="en-ID" sz="1800" dirty="0"/>
              <a:t> </a:t>
            </a:r>
            <a:r>
              <a:rPr lang="en-ID" sz="1800" dirty="0" err="1"/>
              <a:t>tidak</a:t>
            </a:r>
            <a:r>
              <a:rPr lang="en-ID" sz="1800" dirty="0"/>
              <a:t> </a:t>
            </a:r>
            <a:r>
              <a:rPr lang="en-ID" sz="1800" dirty="0" err="1"/>
              <a:t>dapat</a:t>
            </a:r>
            <a:r>
              <a:rPr lang="en-ID" sz="1800" dirty="0"/>
              <a:t> </a:t>
            </a:r>
            <a:r>
              <a:rPr lang="en-ID" sz="1800" dirty="0" err="1"/>
              <a:t>memperkenankan</a:t>
            </a:r>
            <a:r>
              <a:rPr lang="en-ID" sz="1800" dirty="0"/>
              <a:t> </a:t>
            </a:r>
            <a:r>
              <a:rPr lang="en-ID" sz="1800" dirty="0" err="1"/>
              <a:t>permintaanmu</a:t>
            </a:r>
            <a:r>
              <a:rPr lang="en-ID" sz="1800" dirty="0"/>
              <a:t>. </a:t>
            </a:r>
            <a:r>
              <a:rPr lang="en-ID" sz="1800" dirty="0" err="1"/>
              <a:t>dan</a:t>
            </a:r>
            <a:r>
              <a:rPr lang="en-ID" sz="1800" dirty="0"/>
              <a:t> </a:t>
            </a:r>
            <a:r>
              <a:rPr lang="en-ID" sz="1800" dirty="0" err="1"/>
              <a:t>dihari</a:t>
            </a:r>
            <a:r>
              <a:rPr lang="en-ID" sz="1800" dirty="0"/>
              <a:t> </a:t>
            </a:r>
            <a:r>
              <a:rPr lang="en-ID" sz="1800" dirty="0" err="1"/>
              <a:t>kiamat</a:t>
            </a:r>
            <a:r>
              <a:rPr lang="en-ID" sz="1800" dirty="0"/>
              <a:t> </a:t>
            </a:r>
            <a:r>
              <a:rPr lang="en-ID" sz="1800" dirty="0" err="1"/>
              <a:t>mereka</a:t>
            </a:r>
            <a:r>
              <a:rPr lang="en-ID" sz="1800" dirty="0"/>
              <a:t> </a:t>
            </a:r>
            <a:r>
              <a:rPr lang="en-ID" sz="1800" dirty="0" err="1"/>
              <a:t>akan</a:t>
            </a:r>
            <a:r>
              <a:rPr lang="en-ID" sz="1800" dirty="0"/>
              <a:t> </a:t>
            </a:r>
            <a:r>
              <a:rPr lang="en-ID" sz="1800" dirty="0" err="1"/>
              <a:t>mengingkari</a:t>
            </a:r>
            <a:r>
              <a:rPr lang="en-ID" sz="1800" dirty="0"/>
              <a:t> </a:t>
            </a:r>
            <a:r>
              <a:rPr lang="en-ID" sz="1800" dirty="0" err="1"/>
              <a:t>kemusyirikanmu</a:t>
            </a:r>
            <a:r>
              <a:rPr lang="en-ID" sz="1800" dirty="0"/>
              <a:t> </a:t>
            </a:r>
            <a:r>
              <a:rPr lang="en-ID" sz="1800" dirty="0" err="1"/>
              <a:t>dan</a:t>
            </a:r>
            <a:r>
              <a:rPr lang="en-ID" sz="1800" dirty="0"/>
              <a:t> </a:t>
            </a:r>
            <a:r>
              <a:rPr lang="en-ID" sz="1800" dirty="0" err="1"/>
              <a:t>tidak</a:t>
            </a:r>
            <a:r>
              <a:rPr lang="en-ID" sz="1800" dirty="0"/>
              <a:t> </a:t>
            </a:r>
            <a:r>
              <a:rPr lang="en-ID" sz="1800" dirty="0" err="1"/>
              <a:t>ada</a:t>
            </a:r>
            <a:r>
              <a:rPr lang="en-ID" sz="1800" dirty="0"/>
              <a:t> yang </a:t>
            </a:r>
            <a:r>
              <a:rPr lang="en-ID" sz="1800" dirty="0" err="1"/>
              <a:t>dapat</a:t>
            </a:r>
            <a:r>
              <a:rPr lang="en-ID" sz="1800" dirty="0"/>
              <a:t> </a:t>
            </a:r>
            <a:r>
              <a:rPr lang="en-ID" sz="1800" dirty="0" err="1"/>
              <a:t>memberi</a:t>
            </a:r>
            <a:r>
              <a:rPr lang="en-ID" sz="1800" dirty="0"/>
              <a:t> </a:t>
            </a:r>
            <a:r>
              <a:rPr lang="en-ID" sz="1800" dirty="0" err="1"/>
              <a:t>keterangan</a:t>
            </a:r>
            <a:r>
              <a:rPr lang="en-ID" sz="1800" dirty="0"/>
              <a:t> </a:t>
            </a:r>
            <a:r>
              <a:rPr lang="en-ID" sz="1800" dirty="0" err="1"/>
              <a:t>kepadamu</a:t>
            </a:r>
            <a:r>
              <a:rPr lang="en-ID" sz="1800" dirty="0"/>
              <a:t> </a:t>
            </a:r>
            <a:r>
              <a:rPr lang="en-ID" sz="1800" dirty="0" err="1"/>
              <a:t>sebagai</a:t>
            </a:r>
            <a:r>
              <a:rPr lang="en-ID" sz="1800" dirty="0"/>
              <a:t> yang </a:t>
            </a:r>
            <a:r>
              <a:rPr lang="en-ID" sz="1800" dirty="0" err="1"/>
              <a:t>diberikan</a:t>
            </a:r>
            <a:r>
              <a:rPr lang="en-ID" sz="1800" dirty="0"/>
              <a:t> </a:t>
            </a:r>
            <a:r>
              <a:rPr lang="en-ID" sz="1800" dirty="0" err="1"/>
              <a:t>oleh</a:t>
            </a:r>
            <a:r>
              <a:rPr lang="en-ID" sz="1800" dirty="0"/>
              <a:t> yang </a:t>
            </a:r>
            <a:r>
              <a:rPr lang="en-ID" sz="1800" dirty="0" err="1"/>
              <a:t>Maha</a:t>
            </a:r>
            <a:r>
              <a:rPr lang="en-ID" sz="1800" dirty="0"/>
              <a:t> </a:t>
            </a:r>
            <a:r>
              <a:rPr lang="en-ID" sz="1800" dirty="0" err="1"/>
              <a:t>Mengetahui</a:t>
            </a:r>
            <a:r>
              <a:rPr lang="en-ID" sz="1800" dirty="0"/>
              <a:t>[1251].</a:t>
            </a:r>
            <a:endParaRPr lang="en-US" sz="1800" dirty="0"/>
          </a:p>
          <a:p>
            <a:pPr marL="0" indent="0" algn="ctr">
              <a:lnSpc>
                <a:spcPct val="150000"/>
              </a:lnSpc>
              <a:buNone/>
            </a:pPr>
            <a:r>
              <a:rPr lang="en-US" sz="1800" dirty="0" smtClean="0">
                <a:latin typeface="Tahoma" pitchFamily="34" charset="0"/>
                <a:ea typeface="Tahoma" pitchFamily="34" charset="0"/>
                <a:cs typeface="Tahoma" pitchFamily="34" charset="0"/>
              </a:rPr>
              <a:t>(QS</a:t>
            </a:r>
            <a:r>
              <a:rPr lang="en-US" sz="1800" dirty="0">
                <a:latin typeface="Tahoma" pitchFamily="34" charset="0"/>
                <a:ea typeface="Tahoma" pitchFamily="34" charset="0"/>
                <a:cs typeface="Tahoma" pitchFamily="34" charset="0"/>
              </a:rPr>
              <a:t>. FATIR : </a:t>
            </a:r>
            <a:r>
              <a:rPr lang="en-US" sz="1800" dirty="0" smtClean="0">
                <a:latin typeface="Tahoma" pitchFamily="34" charset="0"/>
                <a:ea typeface="Tahoma" pitchFamily="34" charset="0"/>
                <a:cs typeface="Tahoma" pitchFamily="34" charset="0"/>
              </a:rPr>
              <a:t>13-14)</a:t>
            </a:r>
            <a:r>
              <a:rPr lang="ar-SA" sz="1800" dirty="0" smtClean="0">
                <a:solidFill>
                  <a:schemeClr val="bg1"/>
                </a:solidFill>
                <a:cs typeface="Traditional Arabic" pitchFamily="2" charset="-78"/>
              </a:rPr>
              <a:t> </a:t>
            </a:r>
            <a:endParaRPr lang="en-US" sz="1800" dirty="0">
              <a:solidFill>
                <a:schemeClr val="bg1"/>
              </a:solidFill>
              <a:cs typeface="Traditional Arabic" pitchFamily="2" charset="-7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400800"/>
          </a:xfrm>
        </p:spPr>
        <p:style>
          <a:lnRef idx="0">
            <a:schemeClr val="dk1"/>
          </a:lnRef>
          <a:fillRef idx="3">
            <a:schemeClr val="dk1"/>
          </a:fillRef>
          <a:effectRef idx="3">
            <a:schemeClr val="dk1"/>
          </a:effectRef>
          <a:fontRef idx="minor">
            <a:schemeClr val="lt1"/>
          </a:fontRef>
        </p:style>
        <p:txBody>
          <a:bodyPr>
            <a:normAutofit fontScale="92500" lnSpcReduction="20000"/>
          </a:bodyPr>
          <a:lstStyle/>
          <a:p>
            <a:pPr algn="ctr">
              <a:lnSpc>
                <a:spcPct val="150000"/>
              </a:lnSpc>
              <a:buNone/>
            </a:pPr>
            <a:r>
              <a:rPr lang="ar-SA" sz="2800" b="1" dirty="0" smtClean="0">
                <a:cs typeface="Traditional Arabic" pitchFamily="2" charset="-78"/>
              </a:rPr>
              <a:t> </a:t>
            </a:r>
            <a:r>
              <a:rPr lang="en-ID" sz="2800" b="1" dirty="0" err="1" smtClean="0">
                <a:cs typeface="Traditional Arabic" pitchFamily="2" charset="-78"/>
              </a:rPr>
              <a:t>Nabi</a:t>
            </a:r>
            <a:r>
              <a:rPr lang="en-ID" sz="2800" b="1" dirty="0" smtClean="0">
                <a:cs typeface="Traditional Arabic" pitchFamily="2" charset="-78"/>
              </a:rPr>
              <a:t> </a:t>
            </a:r>
            <a:r>
              <a:rPr lang="en-ID" sz="2800" b="1" dirty="0" err="1" smtClean="0">
                <a:cs typeface="Traditional Arabic" pitchFamily="2" charset="-78"/>
              </a:rPr>
              <a:t>shalallahu</a:t>
            </a:r>
            <a:r>
              <a:rPr lang="en-ID" sz="2800" b="1" dirty="0" smtClean="0">
                <a:cs typeface="Traditional Arabic" pitchFamily="2" charset="-78"/>
              </a:rPr>
              <a:t> ‘</a:t>
            </a:r>
            <a:r>
              <a:rPr lang="en-ID" sz="2800" b="1" dirty="0" err="1" smtClean="0">
                <a:cs typeface="Traditional Arabic" pitchFamily="2" charset="-78"/>
              </a:rPr>
              <a:t>alaihi</a:t>
            </a:r>
            <a:r>
              <a:rPr lang="en-ID" sz="2800" b="1" dirty="0" smtClean="0">
                <a:cs typeface="Traditional Arabic" pitchFamily="2" charset="-78"/>
              </a:rPr>
              <a:t> </a:t>
            </a:r>
            <a:r>
              <a:rPr lang="en-ID" sz="2800" b="1" dirty="0" err="1" smtClean="0">
                <a:cs typeface="Traditional Arabic" pitchFamily="2" charset="-78"/>
              </a:rPr>
              <a:t>wa</a:t>
            </a:r>
            <a:r>
              <a:rPr lang="en-ID" sz="2800" b="1" dirty="0" smtClean="0">
                <a:cs typeface="Traditional Arabic" pitchFamily="2" charset="-78"/>
              </a:rPr>
              <a:t> </a:t>
            </a:r>
            <a:r>
              <a:rPr lang="en-ID" sz="2800" b="1" dirty="0" err="1" smtClean="0">
                <a:cs typeface="Traditional Arabic" pitchFamily="2" charset="-78"/>
              </a:rPr>
              <a:t>sallam</a:t>
            </a:r>
            <a:r>
              <a:rPr lang="en-ID" sz="2800" b="1" dirty="0" smtClean="0">
                <a:cs typeface="Traditional Arabic" pitchFamily="2" charset="-78"/>
              </a:rPr>
              <a:t> </a:t>
            </a:r>
            <a:r>
              <a:rPr lang="en-ID" sz="2800" b="1" dirty="0" err="1" smtClean="0">
                <a:cs typeface="Traditional Arabic" pitchFamily="2" charset="-78"/>
              </a:rPr>
              <a:t>bersabda</a:t>
            </a:r>
            <a:r>
              <a:rPr lang="en-ID" sz="2800" b="1" dirty="0" smtClean="0">
                <a:cs typeface="Traditional Arabic" pitchFamily="2" charset="-78"/>
              </a:rPr>
              <a:t> : </a:t>
            </a:r>
          </a:p>
          <a:p>
            <a:pPr algn="ctr">
              <a:lnSpc>
                <a:spcPct val="150000"/>
              </a:lnSpc>
              <a:buNone/>
            </a:pPr>
            <a:r>
              <a:rPr lang="ar-SA" sz="2800" b="1" dirty="0">
                <a:solidFill>
                  <a:srgbClr val="FF0000"/>
                </a:solidFill>
                <a:cs typeface="Traditional Arabic" pitchFamily="2" charset="-78"/>
              </a:rPr>
              <a:t>" لعن الله اليهود والنصارى اتخذوا قبور أنبياء وصالحيهم مساجد "</a:t>
            </a:r>
            <a:endParaRPr lang="en-ID" sz="2800" b="1" dirty="0">
              <a:cs typeface="Traditional Arabic" pitchFamily="2" charset="-78"/>
            </a:endParaRPr>
          </a:p>
          <a:p>
            <a:pPr algn="ctr">
              <a:lnSpc>
                <a:spcPct val="150000"/>
              </a:lnSpc>
              <a:buNone/>
            </a:pPr>
            <a:r>
              <a:rPr lang="en-ID" sz="2800" b="1" dirty="0" smtClean="0">
                <a:cs typeface="Traditional Arabic" pitchFamily="2" charset="-78"/>
              </a:rPr>
              <a:t>Allah </a:t>
            </a:r>
            <a:r>
              <a:rPr lang="en-ID" sz="2800" b="1" dirty="0" err="1" smtClean="0">
                <a:cs typeface="Traditional Arabic" pitchFamily="2" charset="-78"/>
              </a:rPr>
              <a:t>melaknat</a:t>
            </a:r>
            <a:r>
              <a:rPr lang="en-ID" sz="2800" b="1" dirty="0" smtClean="0">
                <a:cs typeface="Traditional Arabic" pitchFamily="2" charset="-78"/>
              </a:rPr>
              <a:t> </a:t>
            </a:r>
            <a:r>
              <a:rPr lang="en-ID" sz="2800" b="1" dirty="0" err="1" smtClean="0">
                <a:cs typeface="Traditional Arabic" pitchFamily="2" charset="-78"/>
              </a:rPr>
              <a:t>Yahudi</a:t>
            </a:r>
            <a:r>
              <a:rPr lang="en-ID" sz="2800" b="1" dirty="0" smtClean="0">
                <a:cs typeface="Traditional Arabic" pitchFamily="2" charset="-78"/>
              </a:rPr>
              <a:t> </a:t>
            </a:r>
            <a:r>
              <a:rPr lang="en-ID" sz="2800" b="1" dirty="0" err="1" smtClean="0">
                <a:cs typeface="Traditional Arabic" pitchFamily="2" charset="-78"/>
              </a:rPr>
              <a:t>dan</a:t>
            </a:r>
            <a:r>
              <a:rPr lang="en-ID" sz="2800" b="1" dirty="0" smtClean="0">
                <a:cs typeface="Traditional Arabic" pitchFamily="2" charset="-78"/>
              </a:rPr>
              <a:t> </a:t>
            </a:r>
            <a:r>
              <a:rPr lang="en-ID" sz="2800" b="1" dirty="0" err="1" smtClean="0">
                <a:cs typeface="Traditional Arabic" pitchFamily="2" charset="-78"/>
              </a:rPr>
              <a:t>nashroni</a:t>
            </a:r>
            <a:r>
              <a:rPr lang="en-ID" sz="2800" b="1" dirty="0" smtClean="0">
                <a:cs typeface="Traditional Arabic" pitchFamily="2" charset="-78"/>
              </a:rPr>
              <a:t> </a:t>
            </a:r>
            <a:r>
              <a:rPr lang="en-ID" sz="2800" b="1" dirty="0" err="1" smtClean="0">
                <a:cs typeface="Traditional Arabic" pitchFamily="2" charset="-78"/>
              </a:rPr>
              <a:t>karena</a:t>
            </a:r>
            <a:r>
              <a:rPr lang="en-ID" sz="2800" b="1" dirty="0" smtClean="0">
                <a:cs typeface="Traditional Arabic" pitchFamily="2" charset="-78"/>
              </a:rPr>
              <a:t> </a:t>
            </a:r>
            <a:r>
              <a:rPr lang="en-ID" sz="2800" b="1" dirty="0" err="1" smtClean="0">
                <a:cs typeface="Traditional Arabic" pitchFamily="2" charset="-78"/>
              </a:rPr>
              <a:t>mereka</a:t>
            </a:r>
            <a:r>
              <a:rPr lang="en-ID" sz="2800" b="1" dirty="0" smtClean="0">
                <a:cs typeface="Traditional Arabic" pitchFamily="2" charset="-78"/>
              </a:rPr>
              <a:t> </a:t>
            </a:r>
            <a:r>
              <a:rPr lang="en-ID" sz="2800" b="1" dirty="0" err="1" smtClean="0">
                <a:cs typeface="Traditional Arabic" pitchFamily="2" charset="-78"/>
              </a:rPr>
              <a:t>menjadikan</a:t>
            </a:r>
            <a:r>
              <a:rPr lang="en-ID" sz="2800" b="1" dirty="0" smtClean="0">
                <a:cs typeface="Traditional Arabic" pitchFamily="2" charset="-78"/>
              </a:rPr>
              <a:t> </a:t>
            </a:r>
            <a:r>
              <a:rPr lang="en-ID" sz="2800" b="1" dirty="0" err="1" smtClean="0">
                <a:cs typeface="Traditional Arabic" pitchFamily="2" charset="-78"/>
              </a:rPr>
              <a:t>makam</a:t>
            </a:r>
            <a:r>
              <a:rPr lang="en-ID" sz="2800" b="1" dirty="0" smtClean="0">
                <a:cs typeface="Traditional Arabic" pitchFamily="2" charset="-78"/>
              </a:rPr>
              <a:t> </a:t>
            </a:r>
            <a:r>
              <a:rPr lang="en-ID" sz="2800" b="1" dirty="0" err="1" smtClean="0">
                <a:cs typeface="Traditional Arabic" pitchFamily="2" charset="-78"/>
              </a:rPr>
              <a:t>Nabi</a:t>
            </a:r>
            <a:r>
              <a:rPr lang="en-ID" sz="2800" b="1" dirty="0" smtClean="0">
                <a:cs typeface="Traditional Arabic" pitchFamily="2" charset="-78"/>
              </a:rPr>
              <a:t> </a:t>
            </a:r>
            <a:r>
              <a:rPr lang="en-ID" sz="2800" b="1" dirty="0" err="1" smtClean="0">
                <a:cs typeface="Traditional Arabic" pitchFamily="2" charset="-78"/>
              </a:rPr>
              <a:t>dan</a:t>
            </a:r>
            <a:r>
              <a:rPr lang="en-ID" sz="2800" b="1" dirty="0" smtClean="0">
                <a:cs typeface="Traditional Arabic" pitchFamily="2" charset="-78"/>
              </a:rPr>
              <a:t> </a:t>
            </a:r>
            <a:r>
              <a:rPr lang="en-ID" sz="2800" b="1" dirty="0" err="1" smtClean="0">
                <a:cs typeface="Traditional Arabic" pitchFamily="2" charset="-78"/>
              </a:rPr>
              <a:t>makam</a:t>
            </a:r>
            <a:r>
              <a:rPr lang="en-ID" sz="2800" b="1" dirty="0" smtClean="0">
                <a:cs typeface="Traditional Arabic" pitchFamily="2" charset="-78"/>
              </a:rPr>
              <a:t> orang </a:t>
            </a:r>
            <a:r>
              <a:rPr lang="en-ID" sz="2800" b="1" dirty="0" err="1" smtClean="0">
                <a:cs typeface="Traditional Arabic" pitchFamily="2" charset="-78"/>
              </a:rPr>
              <a:t>soleh</a:t>
            </a:r>
            <a:r>
              <a:rPr lang="en-ID" sz="2800" b="1" dirty="0" smtClean="0">
                <a:cs typeface="Traditional Arabic" pitchFamily="2" charset="-78"/>
              </a:rPr>
              <a:t> </a:t>
            </a:r>
            <a:r>
              <a:rPr lang="en-ID" sz="2800" b="1" dirty="0" err="1" smtClean="0">
                <a:cs typeface="Traditional Arabic" pitchFamily="2" charset="-78"/>
              </a:rPr>
              <a:t>sebagai</a:t>
            </a:r>
            <a:r>
              <a:rPr lang="en-ID" sz="2800" b="1" dirty="0" smtClean="0">
                <a:cs typeface="Traditional Arabic" pitchFamily="2" charset="-78"/>
              </a:rPr>
              <a:t> masjid</a:t>
            </a:r>
            <a:r>
              <a:rPr lang="en-ID" sz="2800" b="1" dirty="0">
                <a:cs typeface="Traditional Arabic" pitchFamily="2" charset="-78"/>
              </a:rPr>
              <a:t> </a:t>
            </a:r>
            <a:endParaRPr lang="en-ID" sz="2800" b="1" dirty="0" smtClean="0">
              <a:cs typeface="Traditional Arabic" pitchFamily="2" charset="-78"/>
            </a:endParaRPr>
          </a:p>
          <a:p>
            <a:pPr algn="ctr">
              <a:lnSpc>
                <a:spcPct val="150000"/>
              </a:lnSpc>
              <a:buNone/>
            </a:pPr>
            <a:r>
              <a:rPr lang="en-ID" sz="2800" b="1" dirty="0" smtClean="0">
                <a:cs typeface="Traditional Arabic" pitchFamily="2" charset="-78"/>
              </a:rPr>
              <a:t>(HR.BUKHARI MUSLIM)</a:t>
            </a:r>
          </a:p>
          <a:p>
            <a:pPr algn="ctr">
              <a:lnSpc>
                <a:spcPct val="150000"/>
              </a:lnSpc>
              <a:buNone/>
            </a:pPr>
            <a:r>
              <a:rPr lang="en-ID" sz="2800" b="1" dirty="0" smtClean="0">
                <a:cs typeface="Traditional Arabic" pitchFamily="2" charset="-78"/>
              </a:rPr>
              <a:t> (</a:t>
            </a:r>
            <a:r>
              <a:rPr lang="en-ID" sz="2800" b="1" dirty="0" err="1" smtClean="0">
                <a:cs typeface="Traditional Arabic" pitchFamily="2" charset="-78"/>
              </a:rPr>
              <a:t>maksudnya</a:t>
            </a:r>
            <a:r>
              <a:rPr lang="en-ID" sz="2800" b="1" dirty="0" smtClean="0">
                <a:cs typeface="Traditional Arabic" pitchFamily="2" charset="-78"/>
              </a:rPr>
              <a:t> </a:t>
            </a:r>
            <a:r>
              <a:rPr lang="en-ID" sz="2800" b="1" dirty="0" err="1" smtClean="0">
                <a:cs typeface="Traditional Arabic" pitchFamily="2" charset="-78"/>
              </a:rPr>
              <a:t>mereka</a:t>
            </a:r>
            <a:r>
              <a:rPr lang="en-ID" sz="2800" b="1" dirty="0" smtClean="0">
                <a:cs typeface="Traditional Arabic" pitchFamily="2" charset="-78"/>
              </a:rPr>
              <a:t> </a:t>
            </a:r>
            <a:r>
              <a:rPr lang="en-ID" sz="2800" b="1" dirty="0" err="1" smtClean="0">
                <a:cs typeface="Traditional Arabic" pitchFamily="2" charset="-78"/>
              </a:rPr>
              <a:t>berdoa</a:t>
            </a:r>
            <a:r>
              <a:rPr lang="en-ID" sz="2800" b="1" dirty="0" smtClean="0">
                <a:cs typeface="Traditional Arabic" pitchFamily="2" charset="-78"/>
              </a:rPr>
              <a:t>, </a:t>
            </a:r>
            <a:r>
              <a:rPr lang="en-ID" sz="2800" b="1" dirty="0" err="1" smtClean="0">
                <a:cs typeface="Traditional Arabic" pitchFamily="2" charset="-78"/>
              </a:rPr>
              <a:t>tabarruk</a:t>
            </a:r>
            <a:r>
              <a:rPr lang="en-ID" sz="2800" b="1" dirty="0" smtClean="0">
                <a:cs typeface="Traditional Arabic" pitchFamily="2" charset="-78"/>
              </a:rPr>
              <a:t> </a:t>
            </a:r>
            <a:r>
              <a:rPr lang="en-ID" sz="2800" b="1" dirty="0" err="1" smtClean="0">
                <a:cs typeface="Traditional Arabic" pitchFamily="2" charset="-78"/>
              </a:rPr>
              <a:t>cari</a:t>
            </a:r>
            <a:r>
              <a:rPr lang="en-ID" sz="2800" b="1" dirty="0" smtClean="0">
                <a:cs typeface="Traditional Arabic" pitchFamily="2" charset="-78"/>
              </a:rPr>
              <a:t> </a:t>
            </a:r>
            <a:r>
              <a:rPr lang="en-ID" sz="2800" b="1" dirty="0" err="1" smtClean="0">
                <a:cs typeface="Traditional Arabic" pitchFamily="2" charset="-78"/>
              </a:rPr>
              <a:t>berkah</a:t>
            </a:r>
            <a:r>
              <a:rPr lang="en-ID" sz="2800" b="1" dirty="0" smtClean="0">
                <a:cs typeface="Traditional Arabic" pitchFamily="2" charset="-78"/>
              </a:rPr>
              <a:t> </a:t>
            </a:r>
            <a:r>
              <a:rPr lang="en-ID" sz="2800" b="1" dirty="0" err="1" smtClean="0">
                <a:cs typeface="Traditional Arabic" pitchFamily="2" charset="-78"/>
              </a:rPr>
              <a:t>atau</a:t>
            </a:r>
            <a:r>
              <a:rPr lang="en-ID" sz="2800" b="1" dirty="0" smtClean="0">
                <a:cs typeface="Traditional Arabic" pitchFamily="2" charset="-78"/>
              </a:rPr>
              <a:t> </a:t>
            </a:r>
            <a:r>
              <a:rPr lang="en-ID" sz="2800" b="1" dirty="0" err="1" smtClean="0">
                <a:cs typeface="Traditional Arabic" pitchFamily="2" charset="-78"/>
              </a:rPr>
              <a:t>tawassul</a:t>
            </a:r>
            <a:r>
              <a:rPr lang="en-ID" sz="2800" b="1" dirty="0" smtClean="0">
                <a:cs typeface="Traditional Arabic" pitchFamily="2" charset="-78"/>
              </a:rPr>
              <a:t> di </a:t>
            </a:r>
            <a:r>
              <a:rPr lang="en-ID" sz="2800" b="1" dirty="0" err="1" smtClean="0">
                <a:cs typeface="Traditional Arabic" pitchFamily="2" charset="-78"/>
              </a:rPr>
              <a:t>makam</a:t>
            </a:r>
            <a:r>
              <a:rPr lang="en-ID" sz="2800" b="1" dirty="0" smtClean="0">
                <a:cs typeface="Traditional Arabic" pitchFamily="2" charset="-78"/>
              </a:rPr>
              <a:t>)</a:t>
            </a:r>
          </a:p>
          <a:p>
            <a:pPr algn="ctr">
              <a:lnSpc>
                <a:spcPct val="150000"/>
              </a:lnSpc>
              <a:buNone/>
            </a:pPr>
            <a:r>
              <a:rPr lang="en-ID" sz="2800" b="1" dirty="0" smtClean="0">
                <a:cs typeface="Traditional Arabic" pitchFamily="2" charset="-78"/>
              </a:rPr>
              <a:t>JIKA MAKAM </a:t>
            </a:r>
            <a:r>
              <a:rPr lang="en-ID" sz="2800" b="1" dirty="0" err="1" smtClean="0">
                <a:cs typeface="Traditional Arabic" pitchFamily="2" charset="-78"/>
              </a:rPr>
              <a:t>Nabi</a:t>
            </a:r>
            <a:r>
              <a:rPr lang="en-ID" sz="2800" b="1" dirty="0" smtClean="0">
                <a:cs typeface="Traditional Arabic" pitchFamily="2" charset="-78"/>
              </a:rPr>
              <a:t> </a:t>
            </a:r>
            <a:r>
              <a:rPr lang="en-ID" sz="2800" b="1" dirty="0" err="1" smtClean="0">
                <a:cs typeface="Traditional Arabic" pitchFamily="2" charset="-78"/>
              </a:rPr>
              <a:t>saja</a:t>
            </a:r>
            <a:r>
              <a:rPr lang="en-ID" sz="2800" b="1" dirty="0" smtClean="0">
                <a:cs typeface="Traditional Arabic" pitchFamily="2" charset="-78"/>
              </a:rPr>
              <a:t> </a:t>
            </a:r>
            <a:r>
              <a:rPr lang="en-ID" sz="2800" b="1" dirty="0" err="1" smtClean="0">
                <a:cs typeface="Traditional Arabic" pitchFamily="2" charset="-78"/>
              </a:rPr>
              <a:t>tidak</a:t>
            </a:r>
            <a:r>
              <a:rPr lang="en-ID" sz="2800" b="1" dirty="0" smtClean="0">
                <a:cs typeface="Traditional Arabic" pitchFamily="2" charset="-78"/>
              </a:rPr>
              <a:t> </a:t>
            </a:r>
            <a:r>
              <a:rPr lang="en-ID" sz="2800" b="1" dirty="0" err="1" smtClean="0">
                <a:cs typeface="Traditional Arabic" pitchFamily="2" charset="-78"/>
              </a:rPr>
              <a:t>boleh</a:t>
            </a:r>
            <a:r>
              <a:rPr lang="en-ID" sz="2800" b="1" dirty="0" smtClean="0">
                <a:cs typeface="Traditional Arabic" pitchFamily="2" charset="-78"/>
              </a:rPr>
              <a:t> </a:t>
            </a:r>
            <a:r>
              <a:rPr lang="en-ID" sz="2800" b="1" dirty="0" err="1" smtClean="0">
                <a:cs typeface="Traditional Arabic" pitchFamily="2" charset="-78"/>
              </a:rPr>
              <a:t>dijadikan</a:t>
            </a:r>
            <a:r>
              <a:rPr lang="en-ID" sz="2800" b="1" dirty="0" smtClean="0">
                <a:cs typeface="Traditional Arabic" pitchFamily="2" charset="-78"/>
              </a:rPr>
              <a:t> </a:t>
            </a:r>
            <a:r>
              <a:rPr lang="en-ID" sz="2800" b="1" dirty="0" err="1" smtClean="0">
                <a:cs typeface="Traditional Arabic" pitchFamily="2" charset="-78"/>
              </a:rPr>
              <a:t>sebagi</a:t>
            </a:r>
            <a:r>
              <a:rPr lang="en-ID" sz="2800" b="1" dirty="0" smtClean="0">
                <a:cs typeface="Traditional Arabic" pitchFamily="2" charset="-78"/>
              </a:rPr>
              <a:t> </a:t>
            </a:r>
            <a:r>
              <a:rPr lang="en-ID" sz="2800" b="1" dirty="0" err="1" smtClean="0">
                <a:cs typeface="Traditional Arabic" pitchFamily="2" charset="-78"/>
              </a:rPr>
              <a:t>tempat</a:t>
            </a:r>
            <a:r>
              <a:rPr lang="en-ID" sz="2800" b="1" dirty="0" smtClean="0">
                <a:cs typeface="Traditional Arabic" pitchFamily="2" charset="-78"/>
              </a:rPr>
              <a:t> </a:t>
            </a:r>
            <a:r>
              <a:rPr lang="en-ID" sz="2800" b="1" dirty="0" err="1" smtClean="0">
                <a:cs typeface="Traditional Arabic" pitchFamily="2" charset="-78"/>
              </a:rPr>
              <a:t>seperti</a:t>
            </a:r>
            <a:r>
              <a:rPr lang="en-ID" sz="2800" b="1" dirty="0" smtClean="0">
                <a:cs typeface="Traditional Arabic" pitchFamily="2" charset="-78"/>
              </a:rPr>
              <a:t> </a:t>
            </a:r>
            <a:r>
              <a:rPr lang="en-ID" sz="2800" b="1" dirty="0" err="1" smtClean="0">
                <a:cs typeface="Traditional Arabic" pitchFamily="2" charset="-78"/>
              </a:rPr>
              <a:t>itu</a:t>
            </a:r>
            <a:r>
              <a:rPr lang="en-ID" sz="2800" b="1" dirty="0" smtClean="0">
                <a:cs typeface="Traditional Arabic" pitchFamily="2" charset="-78"/>
              </a:rPr>
              <a:t> </a:t>
            </a:r>
            <a:r>
              <a:rPr lang="en-ID" sz="2800" b="1" dirty="0" err="1" smtClean="0">
                <a:cs typeface="Traditional Arabic" pitchFamily="2" charset="-78"/>
              </a:rPr>
              <a:t>apalagi</a:t>
            </a:r>
            <a:r>
              <a:rPr lang="en-ID" sz="2800" b="1" dirty="0" smtClean="0">
                <a:cs typeface="Traditional Arabic" pitchFamily="2" charset="-78"/>
              </a:rPr>
              <a:t> </a:t>
            </a:r>
            <a:r>
              <a:rPr lang="en-ID" sz="2800" b="1" dirty="0" err="1" smtClean="0">
                <a:cs typeface="Traditional Arabic" pitchFamily="2" charset="-78"/>
              </a:rPr>
              <a:t>makam</a:t>
            </a:r>
            <a:r>
              <a:rPr lang="en-ID" sz="2800" b="1" dirty="0" smtClean="0">
                <a:cs typeface="Traditional Arabic" pitchFamily="2" charset="-78"/>
              </a:rPr>
              <a:t> </a:t>
            </a:r>
            <a:r>
              <a:rPr lang="en-ID" sz="2800" b="1" dirty="0" err="1" smtClean="0">
                <a:cs typeface="Traditional Arabic" pitchFamily="2" charset="-78"/>
              </a:rPr>
              <a:t>selain</a:t>
            </a:r>
            <a:r>
              <a:rPr lang="en-ID" sz="2800" b="1" dirty="0" smtClean="0">
                <a:cs typeface="Traditional Arabic" pitchFamily="2" charset="-78"/>
              </a:rPr>
              <a:t> </a:t>
            </a:r>
            <a:r>
              <a:rPr lang="en-ID" sz="2800" b="1" dirty="0" err="1" smtClean="0">
                <a:cs typeface="Traditional Arabic" pitchFamily="2" charset="-78"/>
              </a:rPr>
              <a:t>Nabi</a:t>
            </a:r>
            <a:r>
              <a:rPr lang="en-ID" sz="2800" b="1" dirty="0" smtClean="0">
                <a:cs typeface="Traditional Arabic" pitchFamily="2" charset="-78"/>
              </a:rPr>
              <a:t> </a:t>
            </a:r>
            <a:r>
              <a:rPr lang="en-ID" sz="2800" b="1" dirty="0" err="1" smtClean="0">
                <a:cs typeface="Traditional Arabic" pitchFamily="2" charset="-78"/>
              </a:rPr>
              <a:t>tentu</a:t>
            </a:r>
            <a:r>
              <a:rPr lang="en-ID" sz="2800" b="1" dirty="0" smtClean="0">
                <a:cs typeface="Traditional Arabic" pitchFamily="2" charset="-78"/>
              </a:rPr>
              <a:t> </a:t>
            </a:r>
            <a:r>
              <a:rPr lang="en-ID" sz="2800" b="1" dirty="0" err="1" smtClean="0">
                <a:cs typeface="Traditional Arabic" pitchFamily="2" charset="-78"/>
              </a:rPr>
              <a:t>lebih</a:t>
            </a:r>
            <a:r>
              <a:rPr lang="en-ID" sz="2800" b="1" dirty="0" smtClean="0">
                <a:cs typeface="Traditional Arabic" pitchFamily="2" charset="-78"/>
              </a:rPr>
              <a:t> </a:t>
            </a:r>
            <a:r>
              <a:rPr lang="en-ID" sz="2800" b="1" dirty="0" err="1" smtClean="0">
                <a:cs typeface="Traditional Arabic" pitchFamily="2" charset="-78"/>
              </a:rPr>
              <a:t>tidak</a:t>
            </a:r>
            <a:r>
              <a:rPr lang="en-ID" sz="2800" b="1" dirty="0" smtClean="0">
                <a:cs typeface="Traditional Arabic" pitchFamily="2" charset="-78"/>
              </a:rPr>
              <a:t> </a:t>
            </a:r>
            <a:r>
              <a:rPr lang="en-ID" sz="2800" b="1" dirty="0" err="1" smtClean="0">
                <a:cs typeface="Traditional Arabic" pitchFamily="2" charset="-78"/>
              </a:rPr>
              <a:t>boleh</a:t>
            </a:r>
            <a:r>
              <a:rPr lang="en-ID" sz="2800" b="1" dirty="0" smtClean="0">
                <a:cs typeface="Traditional Arabic" pitchFamily="2" charset="-78"/>
              </a:rPr>
              <a:t> </a:t>
            </a:r>
            <a:r>
              <a:rPr lang="en-ID" sz="2800" b="1" dirty="0" err="1" smtClean="0">
                <a:cs typeface="Traditional Arabic" pitchFamily="2" charset="-78"/>
              </a:rPr>
              <a:t>lagi</a:t>
            </a:r>
            <a:endParaRPr lang="en-US" sz="2800" dirty="0">
              <a:cs typeface="Traditional Arabic" pitchFamily="2" charset="-7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352800"/>
          </a:xfrm>
        </p:spPr>
        <p:txBody>
          <a:bodyPr>
            <a:noAutofit/>
          </a:bodyPr>
          <a:lstStyle/>
          <a:p>
            <a:r>
              <a:rPr lang="en-US" sz="2800" dirty="0" smtClean="0">
                <a:solidFill>
                  <a:schemeClr val="bg1"/>
                </a:solidFill>
              </a:rPr>
              <a:t>2. SYIRKUL KHAUF (</a:t>
            </a:r>
            <a:r>
              <a:rPr lang="en-US" sz="2800" dirty="0" err="1" smtClean="0">
                <a:solidFill>
                  <a:schemeClr val="bg1"/>
                </a:solidFill>
              </a:rPr>
              <a:t>syirik</a:t>
            </a:r>
            <a:r>
              <a:rPr lang="en-US" sz="2800" dirty="0" smtClean="0">
                <a:solidFill>
                  <a:schemeClr val="bg1"/>
                </a:solidFill>
              </a:rPr>
              <a:t> </a:t>
            </a:r>
            <a:r>
              <a:rPr lang="en-US" sz="2800" dirty="0" err="1" smtClean="0">
                <a:solidFill>
                  <a:schemeClr val="bg1"/>
                </a:solidFill>
              </a:rPr>
              <a:t>dalam</a:t>
            </a:r>
            <a:r>
              <a:rPr lang="en-US" sz="2800" dirty="0" smtClean="0">
                <a:solidFill>
                  <a:schemeClr val="bg1"/>
                </a:solidFill>
              </a:rPr>
              <a:t> </a:t>
            </a:r>
            <a:r>
              <a:rPr lang="en-US" sz="2800" dirty="0" err="1" smtClean="0">
                <a:solidFill>
                  <a:schemeClr val="bg1"/>
                </a:solidFill>
              </a:rPr>
              <a:t>takut</a:t>
            </a:r>
            <a:r>
              <a:rPr lang="en-US" sz="2800" dirty="0" smtClean="0">
                <a:solidFill>
                  <a:schemeClr val="bg1"/>
                </a:solidFill>
              </a:rPr>
              <a:t>) </a:t>
            </a:r>
            <a:r>
              <a:rPr lang="en-US" sz="2800" dirty="0" err="1" smtClean="0">
                <a:solidFill>
                  <a:schemeClr val="bg1"/>
                </a:solidFill>
              </a:rPr>
              <a:t>seperti</a:t>
            </a:r>
            <a:r>
              <a:rPr lang="en-US" sz="2800" dirty="0" smtClean="0">
                <a:solidFill>
                  <a:schemeClr val="bg1"/>
                </a:solidFill>
              </a:rPr>
              <a:t> </a:t>
            </a:r>
            <a:r>
              <a:rPr lang="en-US" sz="2800" dirty="0" err="1" smtClean="0">
                <a:solidFill>
                  <a:schemeClr val="bg1"/>
                </a:solidFill>
              </a:rPr>
              <a:t>takut</a:t>
            </a:r>
            <a:r>
              <a:rPr lang="en-US" sz="2800" dirty="0" smtClean="0">
                <a:solidFill>
                  <a:schemeClr val="bg1"/>
                </a:solidFill>
              </a:rPr>
              <a:t> </a:t>
            </a:r>
            <a:r>
              <a:rPr lang="en-US" sz="2800" dirty="0" err="1" smtClean="0">
                <a:solidFill>
                  <a:schemeClr val="bg1"/>
                </a:solidFill>
              </a:rPr>
              <a:t>kepada</a:t>
            </a:r>
            <a:r>
              <a:rPr lang="en-US" sz="2800" dirty="0" smtClean="0">
                <a:solidFill>
                  <a:schemeClr val="bg1"/>
                </a:solidFill>
              </a:rPr>
              <a:t> </a:t>
            </a:r>
            <a:r>
              <a:rPr lang="en-US" sz="2800" dirty="0" err="1" smtClean="0">
                <a:solidFill>
                  <a:schemeClr val="bg1"/>
                </a:solidFill>
              </a:rPr>
              <a:t>hantu</a:t>
            </a:r>
            <a:r>
              <a:rPr lang="en-US" sz="2800" dirty="0" smtClean="0">
                <a:solidFill>
                  <a:schemeClr val="bg1"/>
                </a:solidFill>
              </a:rPr>
              <a:t>, </a:t>
            </a:r>
            <a:r>
              <a:rPr lang="en-US" sz="2800" dirty="0" err="1" smtClean="0">
                <a:solidFill>
                  <a:schemeClr val="bg1"/>
                </a:solidFill>
              </a:rPr>
              <a:t>takut</a:t>
            </a:r>
            <a:r>
              <a:rPr lang="en-US" sz="2800" dirty="0" smtClean="0">
                <a:solidFill>
                  <a:schemeClr val="bg1"/>
                </a:solidFill>
              </a:rPr>
              <a:t> </a:t>
            </a:r>
            <a:r>
              <a:rPr lang="en-US" sz="2800" dirty="0" err="1" smtClean="0">
                <a:solidFill>
                  <a:schemeClr val="bg1"/>
                </a:solidFill>
              </a:rPr>
              <a:t>kepada</a:t>
            </a:r>
            <a:r>
              <a:rPr lang="en-US" sz="2800" dirty="0" smtClean="0">
                <a:solidFill>
                  <a:schemeClr val="bg1"/>
                </a:solidFill>
              </a:rPr>
              <a:t> </a:t>
            </a:r>
            <a:r>
              <a:rPr lang="en-US" sz="2800" dirty="0" err="1" smtClean="0">
                <a:solidFill>
                  <a:schemeClr val="bg1"/>
                </a:solidFill>
              </a:rPr>
              <a:t>jin</a:t>
            </a:r>
            <a:r>
              <a:rPr lang="en-US" sz="2800" dirty="0" smtClean="0">
                <a:solidFill>
                  <a:schemeClr val="bg1"/>
                </a:solidFill>
              </a:rPr>
              <a:t>, </a:t>
            </a:r>
            <a:r>
              <a:rPr lang="en-US" sz="2800" dirty="0" err="1" smtClean="0">
                <a:solidFill>
                  <a:schemeClr val="bg1"/>
                </a:solidFill>
              </a:rPr>
              <a:t>takut</a:t>
            </a:r>
            <a:r>
              <a:rPr lang="en-US" sz="2800" dirty="0" smtClean="0">
                <a:solidFill>
                  <a:schemeClr val="bg1"/>
                </a:solidFill>
              </a:rPr>
              <a:t> </a:t>
            </a:r>
            <a:r>
              <a:rPr lang="en-US" sz="2800" dirty="0" err="1" smtClean="0">
                <a:solidFill>
                  <a:schemeClr val="bg1"/>
                </a:solidFill>
              </a:rPr>
              <a:t>kepada</a:t>
            </a:r>
            <a:r>
              <a:rPr lang="en-US" sz="2800" dirty="0" smtClean="0">
                <a:solidFill>
                  <a:schemeClr val="bg1"/>
                </a:solidFill>
              </a:rPr>
              <a:t> </a:t>
            </a:r>
            <a:r>
              <a:rPr lang="en-US" sz="2800" dirty="0" err="1" smtClean="0">
                <a:solidFill>
                  <a:schemeClr val="bg1"/>
                </a:solidFill>
              </a:rPr>
              <a:t>hari</a:t>
            </a:r>
            <a:r>
              <a:rPr lang="en-US" sz="2800" dirty="0" smtClean="0">
                <a:solidFill>
                  <a:schemeClr val="bg1"/>
                </a:solidFill>
              </a:rPr>
              <a:t> </a:t>
            </a:r>
            <a:r>
              <a:rPr lang="en-US" sz="2800" dirty="0" err="1" smtClean="0">
                <a:solidFill>
                  <a:schemeClr val="bg1"/>
                </a:solidFill>
              </a:rPr>
              <a:t>sial</a:t>
            </a:r>
            <a:r>
              <a:rPr lang="en-US" sz="2800" dirty="0" smtClean="0">
                <a:solidFill>
                  <a:schemeClr val="bg1"/>
                </a:solidFill>
              </a:rPr>
              <a:t> </a:t>
            </a:r>
            <a:r>
              <a:rPr lang="en-US" sz="2800" dirty="0" err="1" smtClean="0">
                <a:solidFill>
                  <a:schemeClr val="bg1"/>
                </a:solidFill>
              </a:rPr>
              <a:t>bulan</a:t>
            </a:r>
            <a:r>
              <a:rPr lang="en-US" sz="2800" dirty="0" smtClean="0">
                <a:solidFill>
                  <a:schemeClr val="bg1"/>
                </a:solidFill>
              </a:rPr>
              <a:t> </a:t>
            </a:r>
            <a:r>
              <a:rPr lang="en-US" sz="2800" dirty="0" err="1" smtClean="0">
                <a:solidFill>
                  <a:schemeClr val="bg1"/>
                </a:solidFill>
              </a:rPr>
              <a:t>sial</a:t>
            </a:r>
            <a:r>
              <a:rPr lang="en-US" sz="2800" dirty="0" smtClean="0">
                <a:solidFill>
                  <a:schemeClr val="bg1"/>
                </a:solidFill>
              </a:rPr>
              <a:t> </a:t>
            </a:r>
            <a:r>
              <a:rPr lang="en-US" sz="2800" dirty="0" err="1" smtClean="0">
                <a:solidFill>
                  <a:schemeClr val="bg1"/>
                </a:solidFill>
              </a:rPr>
              <a:t>tahun</a:t>
            </a:r>
            <a:r>
              <a:rPr lang="en-US" sz="2800" dirty="0" smtClean="0">
                <a:solidFill>
                  <a:schemeClr val="bg1"/>
                </a:solidFill>
              </a:rPr>
              <a:t> </a:t>
            </a:r>
            <a:r>
              <a:rPr lang="en-US" sz="2800" dirty="0" err="1" smtClean="0">
                <a:solidFill>
                  <a:schemeClr val="bg1"/>
                </a:solidFill>
              </a:rPr>
              <a:t>sial</a:t>
            </a:r>
            <a:r>
              <a:rPr lang="en-US" sz="2800" dirty="0" smtClean="0">
                <a:solidFill>
                  <a:schemeClr val="bg1"/>
                </a:solidFill>
              </a:rPr>
              <a:t>, </a:t>
            </a:r>
            <a:r>
              <a:rPr lang="en-US" sz="2800" dirty="0" err="1" smtClean="0">
                <a:solidFill>
                  <a:schemeClr val="bg1"/>
                </a:solidFill>
              </a:rPr>
              <a:t>takut</a:t>
            </a:r>
            <a:r>
              <a:rPr lang="en-US" sz="2800" dirty="0" smtClean="0">
                <a:solidFill>
                  <a:schemeClr val="bg1"/>
                </a:solidFill>
              </a:rPr>
              <a:t> </a:t>
            </a:r>
            <a:r>
              <a:rPr lang="en-US" sz="2800" dirty="0" err="1" smtClean="0">
                <a:solidFill>
                  <a:schemeClr val="bg1"/>
                </a:solidFill>
              </a:rPr>
              <a:t>kepada</a:t>
            </a:r>
            <a:r>
              <a:rPr lang="en-US" sz="2800" dirty="0" smtClean="0">
                <a:solidFill>
                  <a:schemeClr val="bg1"/>
                </a:solidFill>
              </a:rPr>
              <a:t> </a:t>
            </a:r>
            <a:r>
              <a:rPr lang="en-US" sz="2800" dirty="0" err="1" smtClean="0">
                <a:solidFill>
                  <a:schemeClr val="bg1"/>
                </a:solidFill>
              </a:rPr>
              <a:t>pohon</a:t>
            </a:r>
            <a:r>
              <a:rPr lang="en-US" sz="2800" dirty="0" smtClean="0">
                <a:solidFill>
                  <a:schemeClr val="bg1"/>
                </a:solidFill>
              </a:rPr>
              <a:t> </a:t>
            </a:r>
            <a:r>
              <a:rPr lang="en-US" sz="2800" dirty="0" err="1" smtClean="0">
                <a:solidFill>
                  <a:schemeClr val="bg1"/>
                </a:solidFill>
              </a:rPr>
              <a:t>beringin</a:t>
            </a:r>
            <a:r>
              <a:rPr lang="en-US" sz="2800" dirty="0" smtClean="0">
                <a:solidFill>
                  <a:schemeClr val="bg1"/>
                </a:solidFill>
              </a:rPr>
              <a:t> </a:t>
            </a:r>
            <a:r>
              <a:rPr lang="en-US" sz="2800" dirty="0" err="1" smtClean="0">
                <a:solidFill>
                  <a:schemeClr val="bg1"/>
                </a:solidFill>
              </a:rPr>
              <a:t>dll</a:t>
            </a:r>
            <a:r>
              <a:rPr lang="en-US" sz="2800" dirty="0" smtClean="0">
                <a:solidFill>
                  <a:schemeClr val="bg1"/>
                </a:solidFill>
              </a:rPr>
              <a:t>. Yang </a:t>
            </a:r>
            <a:r>
              <a:rPr lang="en-US" sz="2800" dirty="0" err="1" smtClean="0">
                <a:solidFill>
                  <a:schemeClr val="bg1"/>
                </a:solidFill>
              </a:rPr>
              <a:t>sirr</a:t>
            </a:r>
            <a:r>
              <a:rPr lang="en-US" sz="2800" dirty="0" smtClean="0">
                <a:solidFill>
                  <a:schemeClr val="bg1"/>
                </a:solidFill>
              </a:rPr>
              <a:t> (</a:t>
            </a:r>
            <a:r>
              <a:rPr lang="en-US" sz="2800" dirty="0" err="1" smtClean="0">
                <a:solidFill>
                  <a:schemeClr val="bg1"/>
                </a:solidFill>
              </a:rPr>
              <a:t>rahasia</a:t>
            </a:r>
            <a:r>
              <a:rPr lang="en-US" sz="2800" dirty="0" smtClean="0">
                <a:solidFill>
                  <a:schemeClr val="bg1"/>
                </a:solidFill>
              </a:rPr>
              <a:t>) </a:t>
            </a:r>
            <a:r>
              <a:rPr lang="en-US" sz="2800" dirty="0" err="1" smtClean="0">
                <a:solidFill>
                  <a:schemeClr val="bg1"/>
                </a:solidFill>
              </a:rPr>
              <a:t>atau</a:t>
            </a:r>
            <a:r>
              <a:rPr lang="en-US" sz="2800" dirty="0" smtClean="0">
                <a:solidFill>
                  <a:schemeClr val="bg1"/>
                </a:solidFill>
              </a:rPr>
              <a:t> </a:t>
            </a:r>
            <a:r>
              <a:rPr lang="en-US" sz="2800" dirty="0" err="1" smtClean="0">
                <a:solidFill>
                  <a:schemeClr val="bg1"/>
                </a:solidFill>
              </a:rPr>
              <a:t>ghoib</a:t>
            </a:r>
            <a:r>
              <a:rPr lang="en-US" sz="2800" dirty="0" smtClean="0">
                <a:solidFill>
                  <a:schemeClr val="bg1"/>
                </a:solidFill>
              </a:rPr>
              <a:t> </a:t>
            </a:r>
            <a:r>
              <a:rPr lang="en-US" sz="2800" dirty="0" err="1" smtClean="0">
                <a:solidFill>
                  <a:schemeClr val="bg1"/>
                </a:solidFill>
              </a:rPr>
              <a:t>itu</a:t>
            </a:r>
            <a:r>
              <a:rPr lang="en-US" sz="2800" dirty="0" smtClean="0">
                <a:solidFill>
                  <a:schemeClr val="bg1"/>
                </a:solidFill>
              </a:rPr>
              <a:t> </a:t>
            </a:r>
            <a:r>
              <a:rPr lang="en-US" sz="2800" dirty="0" err="1" smtClean="0">
                <a:solidFill>
                  <a:schemeClr val="bg1"/>
                </a:solidFill>
              </a:rPr>
              <a:t>syirik</a:t>
            </a:r>
            <a:r>
              <a:rPr lang="en-US" sz="2800" dirty="0" smtClean="0">
                <a:solidFill>
                  <a:schemeClr val="bg1"/>
                </a:solidFill>
              </a:rPr>
              <a:t> </a:t>
            </a:r>
            <a:r>
              <a:rPr lang="en-US" sz="2800" dirty="0" err="1" smtClean="0">
                <a:solidFill>
                  <a:schemeClr val="bg1"/>
                </a:solidFill>
              </a:rPr>
              <a:t>tidak</a:t>
            </a:r>
            <a:r>
              <a:rPr lang="en-US" sz="2800" dirty="0" smtClean="0">
                <a:solidFill>
                  <a:schemeClr val="bg1"/>
                </a:solidFill>
              </a:rPr>
              <a:t> </a:t>
            </a:r>
            <a:r>
              <a:rPr lang="en-US" sz="2800" dirty="0" err="1" smtClean="0">
                <a:solidFill>
                  <a:schemeClr val="bg1"/>
                </a:solidFill>
              </a:rPr>
              <a:t>boleh</a:t>
            </a:r>
            <a:r>
              <a:rPr lang="en-US" sz="2800" dirty="0" smtClean="0">
                <a:solidFill>
                  <a:schemeClr val="bg1"/>
                </a:solidFill>
              </a:rPr>
              <a:t> </a:t>
            </a:r>
            <a:br>
              <a:rPr lang="en-US" sz="2800" dirty="0" smtClean="0">
                <a:solidFill>
                  <a:schemeClr val="bg1"/>
                </a:solidFill>
              </a:rPr>
            </a:br>
            <a:r>
              <a:rPr lang="en-US" sz="2800" dirty="0" err="1" smtClean="0">
                <a:solidFill>
                  <a:schemeClr val="bg1"/>
                </a:solidFill>
              </a:rPr>
              <a:t>adapun</a:t>
            </a:r>
            <a:r>
              <a:rPr lang="en-US" sz="2800" dirty="0" smtClean="0">
                <a:solidFill>
                  <a:schemeClr val="bg1"/>
                </a:solidFill>
              </a:rPr>
              <a:t> </a:t>
            </a:r>
            <a:r>
              <a:rPr lang="en-US" sz="2800" dirty="0" err="1" smtClean="0">
                <a:solidFill>
                  <a:schemeClr val="bg1"/>
                </a:solidFill>
              </a:rPr>
              <a:t>takut</a:t>
            </a:r>
            <a:r>
              <a:rPr lang="en-US" sz="2800" dirty="0" smtClean="0">
                <a:solidFill>
                  <a:schemeClr val="bg1"/>
                </a:solidFill>
              </a:rPr>
              <a:t> yang </a:t>
            </a:r>
            <a:r>
              <a:rPr lang="en-US" sz="2800" dirty="0" err="1" smtClean="0">
                <a:solidFill>
                  <a:schemeClr val="bg1"/>
                </a:solidFill>
              </a:rPr>
              <a:t>thobi’u</a:t>
            </a:r>
            <a:r>
              <a:rPr lang="en-US" sz="2800" dirty="0" smtClean="0">
                <a:solidFill>
                  <a:schemeClr val="bg1"/>
                </a:solidFill>
              </a:rPr>
              <a:t> (</a:t>
            </a:r>
            <a:r>
              <a:rPr lang="en-US" sz="2800" dirty="0" err="1" smtClean="0">
                <a:solidFill>
                  <a:schemeClr val="bg1"/>
                </a:solidFill>
              </a:rPr>
              <a:t>tabiat</a:t>
            </a:r>
            <a:r>
              <a:rPr lang="en-US" sz="2800" dirty="0" smtClean="0">
                <a:solidFill>
                  <a:schemeClr val="bg1"/>
                </a:solidFill>
              </a:rPr>
              <a:t>) </a:t>
            </a:r>
            <a:r>
              <a:rPr lang="en-US" sz="2800" dirty="0" err="1" smtClean="0">
                <a:solidFill>
                  <a:schemeClr val="bg1"/>
                </a:solidFill>
              </a:rPr>
              <a:t>seperti</a:t>
            </a:r>
            <a:r>
              <a:rPr lang="en-US" sz="2800" dirty="0" smtClean="0">
                <a:solidFill>
                  <a:schemeClr val="bg1"/>
                </a:solidFill>
              </a:rPr>
              <a:t> </a:t>
            </a:r>
            <a:r>
              <a:rPr lang="en-US" sz="2800" dirty="0" err="1" smtClean="0">
                <a:solidFill>
                  <a:schemeClr val="bg1"/>
                </a:solidFill>
              </a:rPr>
              <a:t>takut</a:t>
            </a:r>
            <a:r>
              <a:rPr lang="en-US" sz="2800" dirty="0" smtClean="0">
                <a:solidFill>
                  <a:schemeClr val="bg1"/>
                </a:solidFill>
              </a:rPr>
              <a:t> </a:t>
            </a:r>
            <a:r>
              <a:rPr lang="en-US" sz="2800" dirty="0" err="1" smtClean="0">
                <a:solidFill>
                  <a:schemeClr val="bg1"/>
                </a:solidFill>
              </a:rPr>
              <a:t>ular</a:t>
            </a:r>
            <a:r>
              <a:rPr lang="en-US" sz="2800" dirty="0" smtClean="0">
                <a:solidFill>
                  <a:schemeClr val="bg1"/>
                </a:solidFill>
              </a:rPr>
              <a:t> </a:t>
            </a:r>
            <a:r>
              <a:rPr lang="en-US" sz="2800" dirty="0" err="1" smtClean="0">
                <a:solidFill>
                  <a:schemeClr val="bg1"/>
                </a:solidFill>
              </a:rPr>
              <a:t>takut</a:t>
            </a:r>
            <a:r>
              <a:rPr lang="en-US" sz="2800" dirty="0" smtClean="0">
                <a:solidFill>
                  <a:schemeClr val="bg1"/>
                </a:solidFill>
              </a:rPr>
              <a:t> </a:t>
            </a:r>
            <a:r>
              <a:rPr lang="en-US" sz="2800" dirty="0" err="1" smtClean="0">
                <a:solidFill>
                  <a:schemeClr val="bg1"/>
                </a:solidFill>
              </a:rPr>
              <a:t>gempa</a:t>
            </a:r>
            <a:r>
              <a:rPr lang="en-US" sz="2800" dirty="0" smtClean="0">
                <a:solidFill>
                  <a:schemeClr val="bg1"/>
                </a:solidFill>
              </a:rPr>
              <a:t>, </a:t>
            </a:r>
            <a:r>
              <a:rPr lang="en-US" sz="2800" dirty="0" err="1" smtClean="0">
                <a:solidFill>
                  <a:schemeClr val="bg1"/>
                </a:solidFill>
              </a:rPr>
              <a:t>takut</a:t>
            </a:r>
            <a:r>
              <a:rPr lang="en-US" sz="2800" dirty="0" smtClean="0">
                <a:solidFill>
                  <a:schemeClr val="bg1"/>
                </a:solidFill>
              </a:rPr>
              <a:t> virus corona </a:t>
            </a:r>
            <a:r>
              <a:rPr lang="en-US" sz="2800" dirty="0" err="1" smtClean="0">
                <a:solidFill>
                  <a:schemeClr val="bg1"/>
                </a:solidFill>
              </a:rPr>
              <a:t>itu</a:t>
            </a:r>
            <a:r>
              <a:rPr lang="en-US" sz="2800" dirty="0" smtClean="0">
                <a:solidFill>
                  <a:schemeClr val="bg1"/>
                </a:solidFill>
              </a:rPr>
              <a:t> </a:t>
            </a:r>
            <a:r>
              <a:rPr lang="en-US" sz="2800" dirty="0" err="1" smtClean="0">
                <a:solidFill>
                  <a:schemeClr val="bg1"/>
                </a:solidFill>
              </a:rPr>
              <a:t>boleh</a:t>
            </a:r>
            <a:r>
              <a:rPr sz="2800" dirty="0" smtClean="0">
                <a:solidFill>
                  <a:schemeClr val="bg1"/>
                </a:solidFill>
              </a:rPr>
              <a:t/>
            </a:r>
            <a:br>
              <a:rPr sz="2800" dirty="0" smtClean="0">
                <a:solidFill>
                  <a:schemeClr val="bg1"/>
                </a:solidFill>
              </a:rPr>
            </a:br>
            <a:endParaRPr lang="en-US" sz="2800" dirty="0">
              <a:solidFill>
                <a:schemeClr val="bg1"/>
              </a:solidFill>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838200" y="3200400"/>
            <a:ext cx="7620000" cy="3124200"/>
          </a:xfrm>
        </p:spPr>
        <p:style>
          <a:lnRef idx="0">
            <a:schemeClr val="accent3"/>
          </a:lnRef>
          <a:fillRef idx="3">
            <a:schemeClr val="accent3"/>
          </a:fillRef>
          <a:effectRef idx="3">
            <a:schemeClr val="accent3"/>
          </a:effectRef>
          <a:fontRef idx="minor">
            <a:schemeClr val="lt1"/>
          </a:fontRef>
        </p:style>
        <p:txBody>
          <a:bodyPr>
            <a:noAutofit/>
          </a:bodyPr>
          <a:lstStyle/>
          <a:p>
            <a:pPr algn="ctr">
              <a:buNone/>
            </a:pPr>
            <a:r>
              <a:rPr lang="ar-SA" sz="2400" dirty="0">
                <a:solidFill>
                  <a:schemeClr val="bg1"/>
                </a:solidFill>
                <a:effectLst>
                  <a:glow rad="228600">
                    <a:schemeClr val="accent4">
                      <a:satMod val="175000"/>
                      <a:alpha val="40000"/>
                    </a:schemeClr>
                  </a:glow>
                </a:effectLst>
                <a:cs typeface="Traditional Arabic" pitchFamily="2" charset="-78"/>
              </a:rPr>
              <a:t>إِنَّمَا ذَلِكُمُ الشَّيْطَانُ يُخَوِّفُ أَوْلِيَاءَهُ فَلَا تَخَافُوهُمْ وَخَافُونِ إِنْ كُنْتُمْ </a:t>
            </a:r>
            <a:r>
              <a:rPr lang="ar-SA" sz="2400" dirty="0" smtClean="0">
                <a:solidFill>
                  <a:schemeClr val="bg1"/>
                </a:solidFill>
                <a:effectLst>
                  <a:glow rad="228600">
                    <a:schemeClr val="accent4">
                      <a:satMod val="175000"/>
                      <a:alpha val="40000"/>
                    </a:schemeClr>
                  </a:glow>
                </a:effectLst>
                <a:cs typeface="Traditional Arabic" pitchFamily="2" charset="-78"/>
              </a:rPr>
              <a:t>مُؤْمِنِينَ</a:t>
            </a:r>
            <a:endParaRPr lang="en-ID" sz="2400" dirty="0" smtClean="0">
              <a:solidFill>
                <a:schemeClr val="bg1"/>
              </a:solidFill>
              <a:effectLst>
                <a:glow rad="228600">
                  <a:schemeClr val="accent4">
                    <a:satMod val="175000"/>
                    <a:alpha val="40000"/>
                  </a:schemeClr>
                </a:glow>
              </a:effectLst>
              <a:cs typeface="Traditional Arabic" pitchFamily="2" charset="-78"/>
            </a:endParaRPr>
          </a:p>
          <a:p>
            <a:pPr algn="ctr">
              <a:buNone/>
            </a:pPr>
            <a:r>
              <a:rPr lang="en-ID" sz="2400" dirty="0" err="1"/>
              <a:t>Sesungguhnya</a:t>
            </a:r>
            <a:r>
              <a:rPr lang="en-ID" sz="2400" dirty="0"/>
              <a:t> </a:t>
            </a:r>
            <a:r>
              <a:rPr lang="en-ID" sz="2400" dirty="0" err="1"/>
              <a:t>mereka</a:t>
            </a:r>
            <a:r>
              <a:rPr lang="en-ID" sz="2400" dirty="0"/>
              <a:t> </a:t>
            </a:r>
            <a:r>
              <a:rPr lang="en-ID" sz="2400" dirty="0" err="1"/>
              <a:t>itu</a:t>
            </a:r>
            <a:r>
              <a:rPr lang="en-ID" sz="2400" dirty="0"/>
              <a:t> </a:t>
            </a:r>
            <a:r>
              <a:rPr lang="en-ID" sz="2400" dirty="0" err="1"/>
              <a:t>tidak</a:t>
            </a:r>
            <a:r>
              <a:rPr lang="en-ID" sz="2400" dirty="0"/>
              <a:t> lain </a:t>
            </a:r>
            <a:r>
              <a:rPr lang="en-ID" sz="2400" dirty="0" err="1"/>
              <a:t>hanyalah</a:t>
            </a:r>
            <a:r>
              <a:rPr lang="en-ID" sz="2400" dirty="0"/>
              <a:t> </a:t>
            </a:r>
            <a:r>
              <a:rPr lang="en-ID" sz="2400" dirty="0" err="1"/>
              <a:t>syaitan</a:t>
            </a:r>
            <a:r>
              <a:rPr lang="en-ID" sz="2400" dirty="0"/>
              <a:t> yang </a:t>
            </a:r>
            <a:r>
              <a:rPr lang="en-ID" sz="2400" dirty="0" err="1"/>
              <a:t>menakut-nakuti</a:t>
            </a:r>
            <a:r>
              <a:rPr lang="en-ID" sz="2400" dirty="0"/>
              <a:t> (</a:t>
            </a:r>
            <a:r>
              <a:rPr lang="en-ID" sz="2400" dirty="0" err="1"/>
              <a:t>kamu</a:t>
            </a:r>
            <a:r>
              <a:rPr lang="en-ID" sz="2400" dirty="0"/>
              <a:t>) </a:t>
            </a:r>
            <a:r>
              <a:rPr lang="en-ID" sz="2400" dirty="0" err="1"/>
              <a:t>dengan</a:t>
            </a:r>
            <a:r>
              <a:rPr lang="en-ID" sz="2400" dirty="0"/>
              <a:t> </a:t>
            </a:r>
            <a:r>
              <a:rPr lang="en-ID" sz="2400" dirty="0" err="1"/>
              <a:t>kawan-kawannya</a:t>
            </a:r>
            <a:r>
              <a:rPr lang="en-ID" sz="2400" dirty="0"/>
              <a:t> (orang-orang </a:t>
            </a:r>
            <a:r>
              <a:rPr lang="en-ID" sz="2400" dirty="0" err="1"/>
              <a:t>musyrik</a:t>
            </a:r>
            <a:r>
              <a:rPr lang="en-ID" sz="2400" dirty="0"/>
              <a:t> </a:t>
            </a:r>
            <a:r>
              <a:rPr lang="en-ID" sz="2400" dirty="0" err="1"/>
              <a:t>Quraisy</a:t>
            </a:r>
            <a:r>
              <a:rPr lang="en-ID" sz="2400" dirty="0"/>
              <a:t>), </a:t>
            </a:r>
            <a:r>
              <a:rPr lang="en-ID" sz="2400" dirty="0" err="1"/>
              <a:t>Karena</a:t>
            </a:r>
            <a:r>
              <a:rPr lang="en-ID" sz="2400" dirty="0"/>
              <a:t> </a:t>
            </a:r>
            <a:r>
              <a:rPr lang="en-ID" sz="2400" dirty="0" err="1"/>
              <a:t>itu</a:t>
            </a:r>
            <a:r>
              <a:rPr lang="en-ID" sz="2400" dirty="0"/>
              <a:t> </a:t>
            </a:r>
            <a:r>
              <a:rPr lang="en-ID" sz="2400" dirty="0" err="1"/>
              <a:t>janganlah</a:t>
            </a:r>
            <a:r>
              <a:rPr lang="en-ID" sz="2400" dirty="0"/>
              <a:t> </a:t>
            </a:r>
            <a:r>
              <a:rPr lang="en-ID" sz="2400" dirty="0" err="1"/>
              <a:t>kamu</a:t>
            </a:r>
            <a:r>
              <a:rPr lang="en-ID" sz="2400" dirty="0"/>
              <a:t> </a:t>
            </a:r>
            <a:r>
              <a:rPr lang="en-ID" sz="2400" dirty="0" err="1"/>
              <a:t>takut</a:t>
            </a:r>
            <a:r>
              <a:rPr lang="en-ID" sz="2400" dirty="0"/>
              <a:t> </a:t>
            </a:r>
            <a:r>
              <a:rPr lang="en-ID" sz="2400" dirty="0" err="1"/>
              <a:t>kepada</a:t>
            </a:r>
            <a:r>
              <a:rPr lang="en-ID" sz="2400" dirty="0"/>
              <a:t> </a:t>
            </a:r>
            <a:r>
              <a:rPr lang="en-ID" sz="2400" dirty="0" err="1"/>
              <a:t>mereka</a:t>
            </a:r>
            <a:r>
              <a:rPr lang="en-ID" sz="2400" dirty="0"/>
              <a:t>, </a:t>
            </a:r>
            <a:r>
              <a:rPr lang="en-ID" sz="2400" dirty="0" err="1"/>
              <a:t>tetapi</a:t>
            </a:r>
            <a:r>
              <a:rPr lang="en-ID" sz="2400" dirty="0"/>
              <a:t> </a:t>
            </a:r>
            <a:r>
              <a:rPr lang="en-ID" sz="2400" dirty="0" err="1"/>
              <a:t>takutlah</a:t>
            </a:r>
            <a:r>
              <a:rPr lang="en-ID" sz="2400" dirty="0"/>
              <a:t> </a:t>
            </a:r>
            <a:r>
              <a:rPr lang="en-ID" sz="2400" dirty="0" err="1"/>
              <a:t>kepadaku</a:t>
            </a:r>
            <a:r>
              <a:rPr lang="en-ID" sz="2400" dirty="0"/>
              <a:t>, </a:t>
            </a:r>
            <a:r>
              <a:rPr lang="en-ID" sz="2400" dirty="0" err="1"/>
              <a:t>jika</a:t>
            </a:r>
            <a:r>
              <a:rPr lang="en-ID" sz="2400" dirty="0"/>
              <a:t> </a:t>
            </a:r>
            <a:r>
              <a:rPr lang="en-ID" sz="2400" dirty="0" err="1"/>
              <a:t>kamu</a:t>
            </a:r>
            <a:r>
              <a:rPr lang="en-ID" sz="2400" dirty="0"/>
              <a:t> </a:t>
            </a:r>
            <a:r>
              <a:rPr lang="en-ID" sz="2400" dirty="0" err="1"/>
              <a:t>benar-benar</a:t>
            </a:r>
            <a:r>
              <a:rPr lang="en-ID" sz="2400" dirty="0"/>
              <a:t> orang yang </a:t>
            </a:r>
            <a:r>
              <a:rPr lang="en-ID" sz="2400" dirty="0" err="1"/>
              <a:t>beriman</a:t>
            </a:r>
            <a:r>
              <a:rPr lang="en-ID" sz="2400" dirty="0"/>
              <a:t>.</a:t>
            </a:r>
            <a:endParaRPr lang="en-ID" sz="2400" dirty="0" smtClean="0">
              <a:solidFill>
                <a:schemeClr val="bg1"/>
              </a:solidFill>
              <a:effectLst>
                <a:glow rad="228600">
                  <a:schemeClr val="accent4">
                    <a:satMod val="175000"/>
                    <a:alpha val="40000"/>
                  </a:schemeClr>
                </a:glow>
              </a:effectLst>
              <a:cs typeface="Traditional Arabic" pitchFamily="2" charset="-78"/>
            </a:endParaRPr>
          </a:p>
          <a:p>
            <a:pPr algn="ctr">
              <a:buNone/>
            </a:pPr>
            <a:r>
              <a:rPr lang="en-US" sz="2400" dirty="0" smtClean="0">
                <a:solidFill>
                  <a:srgbClr val="FF0000"/>
                </a:solidFill>
                <a:latin typeface="Tahoma" pitchFamily="34" charset="0"/>
                <a:ea typeface="Tahoma" pitchFamily="34" charset="0"/>
                <a:cs typeface="Tahoma" pitchFamily="34" charset="0"/>
              </a:rPr>
              <a:t>QS</a:t>
            </a:r>
            <a:r>
              <a:rPr lang="en-US" sz="2400" dirty="0">
                <a:solidFill>
                  <a:srgbClr val="FF0000"/>
                </a:solidFill>
                <a:latin typeface="Tahoma" pitchFamily="34" charset="0"/>
                <a:ea typeface="Tahoma" pitchFamily="34" charset="0"/>
                <a:cs typeface="Tahoma" pitchFamily="34" charset="0"/>
              </a:rPr>
              <a:t>. ALI-IMRON : 175</a:t>
            </a:r>
            <a:endParaRPr lang="en-US" sz="2400" dirty="0">
              <a:solidFill>
                <a:schemeClr val="bg1"/>
              </a:solidFill>
              <a:effectLst>
                <a:glow rad="228600">
                  <a:schemeClr val="accent4">
                    <a:satMod val="175000"/>
                    <a:alpha val="40000"/>
                  </a:schemeClr>
                </a:glow>
              </a:effectLst>
              <a:cs typeface="Traditional Arabic" pitchFamily="2"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marL="0" indent="0" algn="ctr">
              <a:lnSpc>
                <a:spcPct val="200000"/>
              </a:lnSpc>
              <a:buNone/>
            </a:pPr>
            <a:r>
              <a:rPr lang="ar-SA" sz="3600" dirty="0" smtClean="0">
                <a:latin typeface="Traditional Arabic" pitchFamily="18" charset="-78"/>
                <a:cs typeface="Traditional Arabic" pitchFamily="18" charset="-78"/>
              </a:rPr>
              <a:t> </a:t>
            </a:r>
            <a:r>
              <a:rPr lang="ar-SA" sz="3600" dirty="0">
                <a:latin typeface="Traditional Arabic" pitchFamily="18" charset="-78"/>
                <a:cs typeface="Traditional Arabic" pitchFamily="18" charset="-78"/>
              </a:rPr>
              <a:t>اللَّهُمَّ إِنِّي أَعُوذُ بِكَ أَنْ أُشْرِكَ بِكَ وَأَنَا أَعْلَمُ وَأَسْتَغْفِرُكَ لما لا </a:t>
            </a:r>
            <a:r>
              <a:rPr lang="ar-SA" sz="3600" dirty="0" smtClean="0">
                <a:latin typeface="Traditional Arabic" pitchFamily="18" charset="-78"/>
                <a:cs typeface="Traditional Arabic" pitchFamily="18" charset="-78"/>
              </a:rPr>
              <a:t>أعلم</a:t>
            </a:r>
            <a:endParaRPr lang="en-ID" sz="3600" dirty="0" smtClean="0">
              <a:latin typeface="Traditional Arabic" pitchFamily="18" charset="-78"/>
              <a:cs typeface="Traditional Arabic" pitchFamily="18" charset="-78"/>
            </a:endParaRPr>
          </a:p>
          <a:p>
            <a:pPr marL="0" indent="0" algn="ctr">
              <a:lnSpc>
                <a:spcPct val="200000"/>
              </a:lnSpc>
              <a:buNone/>
            </a:pPr>
            <a:r>
              <a:rPr lang="en-ID" sz="3600" dirty="0" err="1" smtClean="0">
                <a:latin typeface="Traditional Arabic" pitchFamily="18" charset="-78"/>
                <a:cs typeface="Traditional Arabic" pitchFamily="18" charset="-78"/>
              </a:rPr>
              <a:t>Ya</a:t>
            </a:r>
            <a:r>
              <a:rPr lang="en-ID" sz="3600" dirty="0" smtClean="0">
                <a:latin typeface="Traditional Arabic" pitchFamily="18" charset="-78"/>
                <a:cs typeface="Traditional Arabic" pitchFamily="18" charset="-78"/>
              </a:rPr>
              <a:t> Allah </a:t>
            </a:r>
            <a:r>
              <a:rPr lang="en-ID" sz="3600" dirty="0" err="1" smtClean="0">
                <a:latin typeface="Traditional Arabic" pitchFamily="18" charset="-78"/>
                <a:cs typeface="Traditional Arabic" pitchFamily="18" charset="-78"/>
              </a:rPr>
              <a:t>aku</a:t>
            </a:r>
            <a:r>
              <a:rPr lang="en-ID" sz="3600" dirty="0" smtClean="0">
                <a:latin typeface="Traditional Arabic" pitchFamily="18" charset="-78"/>
                <a:cs typeface="Traditional Arabic" pitchFamily="18" charset="-78"/>
              </a:rPr>
              <a:t> </a:t>
            </a:r>
            <a:r>
              <a:rPr lang="en-ID" sz="3600" dirty="0" err="1" smtClean="0">
                <a:latin typeface="Traditional Arabic" pitchFamily="18" charset="-78"/>
                <a:cs typeface="Traditional Arabic" pitchFamily="18" charset="-78"/>
              </a:rPr>
              <a:t>berlindung</a:t>
            </a:r>
            <a:r>
              <a:rPr lang="en-ID" sz="3600" dirty="0" smtClean="0">
                <a:latin typeface="Traditional Arabic" pitchFamily="18" charset="-78"/>
                <a:cs typeface="Traditional Arabic" pitchFamily="18" charset="-78"/>
              </a:rPr>
              <a:t> </a:t>
            </a:r>
            <a:r>
              <a:rPr lang="en-ID" sz="3600" dirty="0" err="1" smtClean="0">
                <a:latin typeface="Traditional Arabic" pitchFamily="18" charset="-78"/>
                <a:cs typeface="Traditional Arabic" pitchFamily="18" charset="-78"/>
              </a:rPr>
              <a:t>kepadamu</a:t>
            </a:r>
            <a:r>
              <a:rPr lang="en-ID" sz="3600" dirty="0" smtClean="0">
                <a:latin typeface="Traditional Arabic" pitchFamily="18" charset="-78"/>
                <a:cs typeface="Traditional Arabic" pitchFamily="18" charset="-78"/>
              </a:rPr>
              <a:t> </a:t>
            </a:r>
            <a:r>
              <a:rPr lang="en-ID" sz="3600" dirty="0" err="1" smtClean="0">
                <a:latin typeface="Traditional Arabic" pitchFamily="18" charset="-78"/>
                <a:cs typeface="Traditional Arabic" pitchFamily="18" charset="-78"/>
              </a:rPr>
              <a:t>dari</a:t>
            </a:r>
            <a:r>
              <a:rPr lang="en-ID" sz="3600" dirty="0" smtClean="0">
                <a:latin typeface="Traditional Arabic" pitchFamily="18" charset="-78"/>
                <a:cs typeface="Traditional Arabic" pitchFamily="18" charset="-78"/>
              </a:rPr>
              <a:t> </a:t>
            </a:r>
            <a:r>
              <a:rPr lang="en-ID" sz="3600" dirty="0" err="1" smtClean="0">
                <a:latin typeface="Traditional Arabic" pitchFamily="18" charset="-78"/>
                <a:cs typeface="Traditional Arabic" pitchFamily="18" charset="-78"/>
              </a:rPr>
              <a:t>melakukan</a:t>
            </a:r>
            <a:r>
              <a:rPr lang="en-ID" sz="3600" dirty="0" smtClean="0">
                <a:latin typeface="Traditional Arabic" pitchFamily="18" charset="-78"/>
                <a:cs typeface="Traditional Arabic" pitchFamily="18" charset="-78"/>
              </a:rPr>
              <a:t> </a:t>
            </a:r>
            <a:r>
              <a:rPr lang="en-ID" sz="3600" dirty="0" err="1" smtClean="0">
                <a:latin typeface="Traditional Arabic" pitchFamily="18" charset="-78"/>
                <a:cs typeface="Traditional Arabic" pitchFamily="18" charset="-78"/>
              </a:rPr>
              <a:t>dosa</a:t>
            </a:r>
            <a:r>
              <a:rPr lang="en-ID" sz="3600" dirty="0" smtClean="0">
                <a:latin typeface="Traditional Arabic" pitchFamily="18" charset="-78"/>
                <a:cs typeface="Traditional Arabic" pitchFamily="18" charset="-78"/>
              </a:rPr>
              <a:t> </a:t>
            </a:r>
            <a:r>
              <a:rPr lang="en-ID" sz="3600" dirty="0" err="1" smtClean="0">
                <a:latin typeface="Traditional Arabic" pitchFamily="18" charset="-78"/>
                <a:cs typeface="Traditional Arabic" pitchFamily="18" charset="-78"/>
              </a:rPr>
              <a:t>syirik</a:t>
            </a:r>
            <a:r>
              <a:rPr lang="en-ID" sz="3600" dirty="0" smtClean="0">
                <a:latin typeface="Traditional Arabic" pitchFamily="18" charset="-78"/>
                <a:cs typeface="Traditional Arabic" pitchFamily="18" charset="-78"/>
              </a:rPr>
              <a:t> </a:t>
            </a:r>
            <a:r>
              <a:rPr lang="en-ID" sz="3600" dirty="0" err="1" smtClean="0">
                <a:latin typeface="Traditional Arabic" pitchFamily="18" charset="-78"/>
                <a:cs typeface="Traditional Arabic" pitchFamily="18" charset="-78"/>
              </a:rPr>
              <a:t>dan</a:t>
            </a:r>
            <a:r>
              <a:rPr lang="en-ID" sz="3600" dirty="0" smtClean="0">
                <a:latin typeface="Traditional Arabic" pitchFamily="18" charset="-78"/>
                <a:cs typeface="Traditional Arabic" pitchFamily="18" charset="-78"/>
              </a:rPr>
              <a:t> </a:t>
            </a:r>
            <a:r>
              <a:rPr lang="en-ID" sz="3600" dirty="0" err="1" smtClean="0">
                <a:latin typeface="Traditional Arabic" pitchFamily="18" charset="-78"/>
                <a:cs typeface="Traditional Arabic" pitchFamily="18" charset="-78"/>
              </a:rPr>
              <a:t>aku</a:t>
            </a:r>
            <a:r>
              <a:rPr lang="en-ID" sz="3600" dirty="0" smtClean="0">
                <a:latin typeface="Traditional Arabic" pitchFamily="18" charset="-78"/>
                <a:cs typeface="Traditional Arabic" pitchFamily="18" charset="-78"/>
              </a:rPr>
              <a:t> </a:t>
            </a:r>
            <a:r>
              <a:rPr lang="en-ID" sz="3600" dirty="0" err="1" smtClean="0">
                <a:latin typeface="Traditional Arabic" pitchFamily="18" charset="-78"/>
                <a:cs typeface="Traditional Arabic" pitchFamily="18" charset="-78"/>
              </a:rPr>
              <a:t>sadari</a:t>
            </a:r>
            <a:r>
              <a:rPr lang="en-ID" sz="3600" dirty="0" smtClean="0">
                <a:latin typeface="Traditional Arabic" pitchFamily="18" charset="-78"/>
                <a:cs typeface="Traditional Arabic" pitchFamily="18" charset="-78"/>
              </a:rPr>
              <a:t> </a:t>
            </a:r>
            <a:r>
              <a:rPr lang="en-ID" sz="3600" dirty="0" err="1" smtClean="0">
                <a:latin typeface="Traditional Arabic" pitchFamily="18" charset="-78"/>
                <a:cs typeface="Traditional Arabic" pitchFamily="18" charset="-78"/>
              </a:rPr>
              <a:t>serta</a:t>
            </a:r>
            <a:r>
              <a:rPr lang="en-ID" sz="3600" dirty="0" smtClean="0">
                <a:latin typeface="Traditional Arabic" pitchFamily="18" charset="-78"/>
                <a:cs typeface="Traditional Arabic" pitchFamily="18" charset="-78"/>
              </a:rPr>
              <a:t> </a:t>
            </a:r>
            <a:r>
              <a:rPr lang="en-ID" sz="3600" dirty="0" err="1" smtClean="0">
                <a:latin typeface="Traditional Arabic" pitchFamily="18" charset="-78"/>
                <a:cs typeface="Traditional Arabic" pitchFamily="18" charset="-78"/>
              </a:rPr>
              <a:t>aku</a:t>
            </a:r>
            <a:r>
              <a:rPr lang="en-ID" sz="3600" dirty="0" smtClean="0">
                <a:latin typeface="Traditional Arabic" pitchFamily="18" charset="-78"/>
                <a:cs typeface="Traditional Arabic" pitchFamily="18" charset="-78"/>
              </a:rPr>
              <a:t> </a:t>
            </a:r>
            <a:r>
              <a:rPr lang="en-ID" sz="3600" dirty="0" err="1" smtClean="0">
                <a:latin typeface="Traditional Arabic" pitchFamily="18" charset="-78"/>
                <a:cs typeface="Traditional Arabic" pitchFamily="18" charset="-78"/>
              </a:rPr>
              <a:t>mohon</a:t>
            </a:r>
            <a:r>
              <a:rPr lang="en-ID" sz="3600" dirty="0" smtClean="0">
                <a:latin typeface="Traditional Arabic" pitchFamily="18" charset="-78"/>
                <a:cs typeface="Traditional Arabic" pitchFamily="18" charset="-78"/>
              </a:rPr>
              <a:t> </a:t>
            </a:r>
            <a:r>
              <a:rPr lang="en-ID" sz="3600" dirty="0" err="1" smtClean="0">
                <a:latin typeface="Traditional Arabic" pitchFamily="18" charset="-78"/>
                <a:cs typeface="Traditional Arabic" pitchFamily="18" charset="-78"/>
              </a:rPr>
              <a:t>ampun</a:t>
            </a:r>
            <a:r>
              <a:rPr lang="en-ID" sz="3600" dirty="0" smtClean="0">
                <a:latin typeface="Traditional Arabic" pitchFamily="18" charset="-78"/>
                <a:cs typeface="Traditional Arabic" pitchFamily="18" charset="-78"/>
              </a:rPr>
              <a:t> </a:t>
            </a:r>
            <a:r>
              <a:rPr lang="en-ID" sz="3600" dirty="0" err="1" smtClean="0">
                <a:latin typeface="Traditional Arabic" pitchFamily="18" charset="-78"/>
                <a:cs typeface="Traditional Arabic" pitchFamily="18" charset="-78"/>
              </a:rPr>
              <a:t>kepadamu</a:t>
            </a:r>
            <a:r>
              <a:rPr lang="en-ID" sz="3600" dirty="0" smtClean="0">
                <a:latin typeface="Traditional Arabic" pitchFamily="18" charset="-78"/>
                <a:cs typeface="Traditional Arabic" pitchFamily="18" charset="-78"/>
              </a:rPr>
              <a:t> </a:t>
            </a:r>
            <a:r>
              <a:rPr lang="en-ID" sz="3600" dirty="0" err="1" smtClean="0">
                <a:latin typeface="Traditional Arabic" pitchFamily="18" charset="-78"/>
                <a:cs typeface="Traditional Arabic" pitchFamily="18" charset="-78"/>
              </a:rPr>
              <a:t>dari</a:t>
            </a:r>
            <a:r>
              <a:rPr lang="en-ID" sz="3600" dirty="0" smtClean="0">
                <a:latin typeface="Traditional Arabic" pitchFamily="18" charset="-78"/>
                <a:cs typeface="Traditional Arabic" pitchFamily="18" charset="-78"/>
              </a:rPr>
              <a:t> </a:t>
            </a:r>
            <a:r>
              <a:rPr lang="en-ID" sz="3600" dirty="0" err="1" smtClean="0">
                <a:latin typeface="Traditional Arabic" pitchFamily="18" charset="-78"/>
                <a:cs typeface="Traditional Arabic" pitchFamily="18" charset="-78"/>
              </a:rPr>
              <a:t>dosa</a:t>
            </a:r>
            <a:r>
              <a:rPr lang="en-ID" sz="3600" dirty="0" smtClean="0">
                <a:latin typeface="Traditional Arabic" pitchFamily="18" charset="-78"/>
                <a:cs typeface="Traditional Arabic" pitchFamily="18" charset="-78"/>
              </a:rPr>
              <a:t> </a:t>
            </a:r>
            <a:r>
              <a:rPr lang="en-ID" sz="3600" dirty="0" err="1" smtClean="0">
                <a:latin typeface="Traditional Arabic" pitchFamily="18" charset="-78"/>
                <a:cs typeface="Traditional Arabic" pitchFamily="18" charset="-78"/>
              </a:rPr>
              <a:t>syirik</a:t>
            </a:r>
            <a:r>
              <a:rPr lang="en-ID" sz="3600" dirty="0" smtClean="0">
                <a:latin typeface="Traditional Arabic" pitchFamily="18" charset="-78"/>
                <a:cs typeface="Traditional Arabic" pitchFamily="18" charset="-78"/>
              </a:rPr>
              <a:t> yang </a:t>
            </a:r>
            <a:r>
              <a:rPr lang="en-ID" sz="3600" dirty="0" err="1" smtClean="0">
                <a:latin typeface="Traditional Arabic" pitchFamily="18" charset="-78"/>
                <a:cs typeface="Traditional Arabic" pitchFamily="18" charset="-78"/>
              </a:rPr>
              <a:t>aku</a:t>
            </a:r>
            <a:r>
              <a:rPr lang="en-ID" sz="3600" dirty="0" smtClean="0">
                <a:latin typeface="Traditional Arabic" pitchFamily="18" charset="-78"/>
                <a:cs typeface="Traditional Arabic" pitchFamily="18" charset="-78"/>
              </a:rPr>
              <a:t> </a:t>
            </a:r>
            <a:r>
              <a:rPr lang="en-ID" sz="3600" dirty="0" err="1" smtClean="0">
                <a:latin typeface="Traditional Arabic" pitchFamily="18" charset="-78"/>
                <a:cs typeface="Traditional Arabic" pitchFamily="18" charset="-78"/>
              </a:rPr>
              <a:t>tidak</a:t>
            </a:r>
            <a:r>
              <a:rPr lang="en-ID" sz="3600" dirty="0" smtClean="0">
                <a:latin typeface="Traditional Arabic" pitchFamily="18" charset="-78"/>
                <a:cs typeface="Traditional Arabic" pitchFamily="18" charset="-78"/>
              </a:rPr>
              <a:t> </a:t>
            </a:r>
            <a:r>
              <a:rPr lang="en-ID" sz="3600" dirty="0" err="1" smtClean="0">
                <a:latin typeface="Traditional Arabic" pitchFamily="18" charset="-78"/>
                <a:cs typeface="Traditional Arabic" pitchFamily="18" charset="-78"/>
              </a:rPr>
              <a:t>sadari</a:t>
            </a:r>
            <a:endParaRPr lang="id-ID" sz="3600" dirty="0">
              <a:latin typeface="Traditional Arabic" pitchFamily="18" charset="-78"/>
              <a:cs typeface="Traditional Arabic" pitchFamily="18" charset="-78"/>
            </a:endParaRPr>
          </a:p>
        </p:txBody>
      </p:sp>
      <p:sp>
        <p:nvSpPr>
          <p:cNvPr id="3" name="Title 2"/>
          <p:cNvSpPr>
            <a:spLocks noGrp="1"/>
          </p:cNvSpPr>
          <p:nvPr>
            <p:ph type="title"/>
          </p:nvPr>
        </p:nvSpPr>
        <p:spPr/>
        <p:txBody>
          <a:bodyPr/>
          <a:lstStyle/>
          <a:p>
            <a:r>
              <a:rPr lang="en-ID" dirty="0" err="1" smtClean="0"/>
              <a:t>Doa</a:t>
            </a:r>
            <a:r>
              <a:rPr lang="en-ID" dirty="0" smtClean="0"/>
              <a:t> agar </a:t>
            </a:r>
            <a:r>
              <a:rPr lang="en-ID" dirty="0" err="1" smtClean="0"/>
              <a:t>selamat</a:t>
            </a:r>
            <a:r>
              <a:rPr lang="en-ID" dirty="0" smtClean="0"/>
              <a:t> </a:t>
            </a:r>
            <a:r>
              <a:rPr lang="en-ID" dirty="0" err="1" smtClean="0"/>
              <a:t>dari</a:t>
            </a:r>
            <a:r>
              <a:rPr lang="en-ID" dirty="0" smtClean="0"/>
              <a:t> </a:t>
            </a:r>
            <a:r>
              <a:rPr lang="en-ID" dirty="0" err="1" smtClean="0"/>
              <a:t>dosa</a:t>
            </a:r>
            <a:r>
              <a:rPr lang="en-ID" dirty="0" smtClean="0"/>
              <a:t> </a:t>
            </a:r>
            <a:r>
              <a:rPr lang="en-ID" dirty="0" err="1" smtClean="0"/>
              <a:t>syirik</a:t>
            </a:r>
            <a:endParaRPr lang="id-ID" dirty="0"/>
          </a:p>
        </p:txBody>
      </p:sp>
    </p:spTree>
    <p:extLst>
      <p:ext uri="{BB962C8B-B14F-4D97-AF65-F5344CB8AC3E}">
        <p14:creationId xmlns:p14="http://schemas.microsoft.com/office/powerpoint/2010/main" val="2468630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algn="ctr"/>
            <a:r>
              <a:rPr lang="en-ID" dirty="0" smtClean="0"/>
              <a:t>Haram </a:t>
            </a:r>
            <a:r>
              <a:rPr lang="en-ID" dirty="0" err="1" smtClean="0"/>
              <a:t>mendatangi</a:t>
            </a:r>
            <a:r>
              <a:rPr lang="en-ID" dirty="0" smtClean="0"/>
              <a:t> </a:t>
            </a:r>
            <a:r>
              <a:rPr lang="en-ID" dirty="0" err="1" smtClean="0"/>
              <a:t>dukun</a:t>
            </a:r>
            <a:r>
              <a:rPr lang="en-ID" dirty="0" smtClean="0"/>
              <a:t> </a:t>
            </a:r>
            <a:r>
              <a:rPr lang="en-ID" dirty="0" err="1" smtClean="0"/>
              <a:t>dan</a:t>
            </a:r>
            <a:r>
              <a:rPr lang="en-ID" dirty="0" smtClean="0"/>
              <a:t> </a:t>
            </a:r>
            <a:r>
              <a:rPr lang="en-ID" dirty="0" err="1" smtClean="0"/>
              <a:t>tukang</a:t>
            </a:r>
            <a:r>
              <a:rPr lang="en-ID" dirty="0" smtClean="0"/>
              <a:t> </a:t>
            </a:r>
            <a:r>
              <a:rPr lang="en-ID" dirty="0" err="1" smtClean="0"/>
              <a:t>ramal</a:t>
            </a:r>
            <a:endParaRPr lang="en-US" dirty="0"/>
          </a:p>
        </p:txBody>
      </p:sp>
      <p:sp>
        <p:nvSpPr>
          <p:cNvPr id="3" name="Content Placeholder 2"/>
          <p:cNvSpPr>
            <a:spLocks noGrp="1"/>
          </p:cNvSpPr>
          <p:nvPr>
            <p:ph idx="1"/>
          </p:nvPr>
        </p:nvSpPr>
        <p:spPr>
          <a:gradFill>
            <a:gsLst>
              <a:gs pos="0">
                <a:srgbClr val="FFFFFF"/>
              </a:gs>
              <a:gs pos="7001">
                <a:srgbClr val="E6E6E6"/>
              </a:gs>
              <a:gs pos="32001">
                <a:srgbClr val="7D8496"/>
              </a:gs>
              <a:gs pos="47000">
                <a:srgbClr val="E6E6E6"/>
              </a:gs>
              <a:gs pos="85001">
                <a:srgbClr val="7D8496"/>
              </a:gs>
              <a:gs pos="100000">
                <a:srgbClr val="E6E6E6"/>
              </a:gs>
            </a:gsLst>
            <a:lin ang="16200000" scaled="0"/>
          </a:gradFill>
        </p:spPr>
        <p:style>
          <a:lnRef idx="2">
            <a:schemeClr val="dk1"/>
          </a:lnRef>
          <a:fillRef idx="1">
            <a:schemeClr val="lt1"/>
          </a:fillRef>
          <a:effectRef idx="0">
            <a:schemeClr val="dk1"/>
          </a:effectRef>
          <a:fontRef idx="minor">
            <a:schemeClr val="dk1"/>
          </a:fontRef>
        </p:style>
        <p:txBody>
          <a:bodyPr>
            <a:noAutofit/>
          </a:bodyPr>
          <a:lstStyle/>
          <a:p>
            <a:pPr algn="ctr">
              <a:lnSpc>
                <a:spcPct val="150000"/>
              </a:lnSpc>
              <a:buNone/>
            </a:pPr>
            <a:r>
              <a:rPr lang="ar-SA" sz="2800" b="1" dirty="0" smtClean="0">
                <a:solidFill>
                  <a:srgbClr val="FF0000"/>
                </a:solidFill>
                <a:cs typeface="Traditional Arabic" pitchFamily="2" charset="-78"/>
              </a:rPr>
              <a:t>"</a:t>
            </a:r>
            <a:r>
              <a:rPr lang="ar-SA" sz="2800" b="1" dirty="0">
                <a:solidFill>
                  <a:srgbClr val="FF0000"/>
                </a:solidFill>
                <a:cs typeface="Traditional Arabic" pitchFamily="2" charset="-78"/>
              </a:rPr>
              <a:t>من أتى كاهناً أو عرافاً فسأله عن شيء فصدقه لم تقبل له صلاة أربعين </a:t>
            </a:r>
            <a:r>
              <a:rPr lang="ar-SA" sz="2800" b="1" dirty="0" smtClean="0">
                <a:solidFill>
                  <a:srgbClr val="FF0000"/>
                </a:solidFill>
                <a:cs typeface="Traditional Arabic" pitchFamily="2" charset="-78"/>
              </a:rPr>
              <a:t>ليلة“.</a:t>
            </a:r>
            <a:endParaRPr lang="en-US" sz="2800" b="1" dirty="0" smtClean="0">
              <a:solidFill>
                <a:srgbClr val="FF0000"/>
              </a:solidFill>
              <a:cs typeface="Traditional Arabic" pitchFamily="2" charset="-78"/>
            </a:endParaRPr>
          </a:p>
          <a:p>
            <a:pPr algn="ctr">
              <a:lnSpc>
                <a:spcPct val="150000"/>
              </a:lnSpc>
              <a:buNone/>
            </a:pPr>
            <a:r>
              <a:rPr lang="en-ID" sz="2800" dirty="0" err="1" smtClean="0"/>
              <a:t>Barangsiapa</a:t>
            </a:r>
            <a:r>
              <a:rPr lang="en-ID" sz="2800" dirty="0" smtClean="0"/>
              <a:t> yang </a:t>
            </a:r>
            <a:r>
              <a:rPr lang="en-ID" sz="2800" dirty="0" err="1" smtClean="0"/>
              <a:t>mendatangi</a:t>
            </a:r>
            <a:r>
              <a:rPr lang="en-ID" sz="2800" dirty="0" smtClean="0"/>
              <a:t> </a:t>
            </a:r>
            <a:r>
              <a:rPr lang="en-ID" sz="2800" dirty="0" err="1" smtClean="0"/>
              <a:t>dukun</a:t>
            </a:r>
            <a:r>
              <a:rPr lang="en-ID" sz="2800" dirty="0" smtClean="0"/>
              <a:t> </a:t>
            </a:r>
            <a:r>
              <a:rPr lang="en-ID" sz="2800" dirty="0" err="1" smtClean="0"/>
              <a:t>atau</a:t>
            </a:r>
            <a:r>
              <a:rPr lang="en-ID" sz="2800" dirty="0" smtClean="0"/>
              <a:t> </a:t>
            </a:r>
            <a:r>
              <a:rPr lang="en-ID" sz="2800" dirty="0" err="1" smtClean="0"/>
              <a:t>tukang</a:t>
            </a:r>
            <a:r>
              <a:rPr lang="en-ID" sz="2800" dirty="0" smtClean="0"/>
              <a:t> </a:t>
            </a:r>
            <a:r>
              <a:rPr lang="en-ID" sz="2800" dirty="0" err="1" smtClean="0"/>
              <a:t>ramal</a:t>
            </a:r>
            <a:r>
              <a:rPr lang="en-ID" sz="2800" dirty="0" smtClean="0"/>
              <a:t> </a:t>
            </a:r>
            <a:r>
              <a:rPr lang="en-ID" sz="2800" dirty="0" err="1" smtClean="0"/>
              <a:t>maka</a:t>
            </a:r>
            <a:r>
              <a:rPr lang="en-ID" sz="2800" dirty="0" smtClean="0"/>
              <a:t> </a:t>
            </a:r>
            <a:r>
              <a:rPr lang="en-ID" sz="2800" dirty="0" err="1" smtClean="0"/>
              <a:t>tidak</a:t>
            </a:r>
            <a:r>
              <a:rPr lang="en-ID" sz="2800" dirty="0" smtClean="0"/>
              <a:t> </a:t>
            </a:r>
            <a:r>
              <a:rPr lang="en-ID" sz="2800" dirty="0" err="1" smtClean="0"/>
              <a:t>diterima</a:t>
            </a:r>
            <a:r>
              <a:rPr lang="en-ID" sz="2800" dirty="0" smtClean="0"/>
              <a:t> </a:t>
            </a:r>
            <a:r>
              <a:rPr lang="en-ID" sz="2800" dirty="0" err="1" smtClean="0"/>
              <a:t>sholatnya</a:t>
            </a:r>
            <a:r>
              <a:rPr lang="en-ID" sz="2800" dirty="0" smtClean="0"/>
              <a:t> 40 </a:t>
            </a:r>
            <a:r>
              <a:rPr lang="en-ID" sz="2800" dirty="0" err="1" smtClean="0"/>
              <a:t>hari</a:t>
            </a:r>
            <a:r>
              <a:rPr lang="en-ID" sz="2800" dirty="0" smtClean="0"/>
              <a:t> 40 </a:t>
            </a:r>
            <a:r>
              <a:rPr lang="en-ID" sz="2800" dirty="0" err="1" smtClean="0"/>
              <a:t>malam</a:t>
            </a:r>
            <a:endParaRPr lang="en-US" sz="2800" dirty="0" smtClean="0"/>
          </a:p>
          <a:p>
            <a:pPr algn="ctr">
              <a:lnSpc>
                <a:spcPct val="150000"/>
              </a:lnSpc>
              <a:buNone/>
            </a:pPr>
            <a:r>
              <a:rPr lang="en-US" sz="2800" dirty="0" err="1" smtClean="0"/>
              <a:t>Hadits</a:t>
            </a:r>
            <a:r>
              <a:rPr lang="en-US" sz="2800" dirty="0" smtClean="0"/>
              <a:t> </a:t>
            </a:r>
            <a:r>
              <a:rPr lang="en-US" sz="2800" dirty="0" err="1"/>
              <a:t>Shahih</a:t>
            </a:r>
            <a:r>
              <a:rPr lang="en-US" sz="2800" dirty="0"/>
              <a:t> </a:t>
            </a:r>
            <a:r>
              <a:rPr lang="en-US" sz="2800" dirty="0" err="1"/>
              <a:t>Riwayat</a:t>
            </a:r>
            <a:r>
              <a:rPr lang="en-US" sz="2800" dirty="0"/>
              <a:t> Muslim</a:t>
            </a:r>
            <a:endParaRPr lang="en-US" sz="2800" dirty="0">
              <a:cs typeface="Traditional Arabic" pitchFamily="2" charset="-7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aphicFrame>
        <p:nvGraphicFramePr>
          <p:cNvPr id="5" name="Diagram 4"/>
          <p:cNvGraphicFramePr/>
          <p:nvPr/>
        </p:nvGraphicFramePr>
        <p:xfrm>
          <a:off x="304800" y="1143000"/>
          <a:ext cx="83058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7AE89BEB-7E69-4051-BD65-33993A0E4EA6}"/>
                                            </p:graphicEl>
                                          </p:spTgt>
                                        </p:tgtEl>
                                        <p:attrNameLst>
                                          <p:attrName>style.visibility</p:attrName>
                                        </p:attrNameLst>
                                      </p:cBhvr>
                                      <p:to>
                                        <p:strVal val="visible"/>
                                      </p:to>
                                    </p:set>
                                    <p:animEffect transition="in" filter="fade">
                                      <p:cBhvr>
                                        <p:cTn id="7" dur="2000"/>
                                        <p:tgtEl>
                                          <p:spTgt spid="5">
                                            <p:graphicEl>
                                              <a:dgm id="{7AE89BEB-7E69-4051-BD65-33993A0E4EA6}"/>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E46FCD41-2150-49B8-B2C9-83803385838B}"/>
                                            </p:graphicEl>
                                          </p:spTgt>
                                        </p:tgtEl>
                                        <p:attrNameLst>
                                          <p:attrName>style.visibility</p:attrName>
                                        </p:attrNameLst>
                                      </p:cBhvr>
                                      <p:to>
                                        <p:strVal val="visible"/>
                                      </p:to>
                                    </p:set>
                                    <p:animEffect transition="in" filter="fade">
                                      <p:cBhvr>
                                        <p:cTn id="10" dur="2000"/>
                                        <p:tgtEl>
                                          <p:spTgt spid="5">
                                            <p:graphicEl>
                                              <a:dgm id="{E46FCD41-2150-49B8-B2C9-83803385838B}"/>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graphicEl>
                                              <a:dgm id="{3DC929EC-1437-4AA7-9F64-E31AAB2068C7}"/>
                                            </p:graphicEl>
                                          </p:spTgt>
                                        </p:tgtEl>
                                        <p:attrNameLst>
                                          <p:attrName>style.visibility</p:attrName>
                                        </p:attrNameLst>
                                      </p:cBhvr>
                                      <p:to>
                                        <p:strVal val="visible"/>
                                      </p:to>
                                    </p:set>
                                    <p:animEffect transition="in" filter="fade">
                                      <p:cBhvr>
                                        <p:cTn id="13" dur="2000"/>
                                        <p:tgtEl>
                                          <p:spTgt spid="5">
                                            <p:graphicEl>
                                              <a:dgm id="{3DC929EC-1437-4AA7-9F64-E31AAB2068C7}"/>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graphicEl>
                                              <a:dgm id="{F0E3FC94-4B9E-46BA-BC31-5E2DB8AB3EE2}"/>
                                            </p:graphicEl>
                                          </p:spTgt>
                                        </p:tgtEl>
                                        <p:attrNameLst>
                                          <p:attrName>style.visibility</p:attrName>
                                        </p:attrNameLst>
                                      </p:cBhvr>
                                      <p:to>
                                        <p:strVal val="visible"/>
                                      </p:to>
                                    </p:set>
                                    <p:animEffect transition="in" filter="fade">
                                      <p:cBhvr>
                                        <p:cTn id="16" dur="2000"/>
                                        <p:tgtEl>
                                          <p:spTgt spid="5">
                                            <p:graphicEl>
                                              <a:dgm id="{F0E3FC94-4B9E-46BA-BC31-5E2DB8AB3EE2}"/>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graphicEl>
                                              <a:dgm id="{B37F5F96-3FFC-4771-99AE-F2D596926632}"/>
                                            </p:graphicEl>
                                          </p:spTgt>
                                        </p:tgtEl>
                                        <p:attrNameLst>
                                          <p:attrName>style.visibility</p:attrName>
                                        </p:attrNameLst>
                                      </p:cBhvr>
                                      <p:to>
                                        <p:strVal val="visible"/>
                                      </p:to>
                                    </p:set>
                                    <p:animEffect transition="in" filter="fade">
                                      <p:cBhvr>
                                        <p:cTn id="19" dur="2000"/>
                                        <p:tgtEl>
                                          <p:spTgt spid="5">
                                            <p:graphicEl>
                                              <a:dgm id="{B37F5F96-3FFC-4771-99AE-F2D59692663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514350" lvl="0" indent="-514350">
              <a:buFont typeface="+mj-lt"/>
              <a:buAutoNum type="arabicPeriod"/>
            </a:pPr>
            <a:r>
              <a:rPr lang="id-ID" dirty="0"/>
              <a:t>Al Ilmu (mengilmui), dalam menafikan dan menetapkan. Kebalikannya adalah Al Jahl (kebodohan).</a:t>
            </a:r>
            <a:endParaRPr lang="en-US" dirty="0"/>
          </a:p>
          <a:p>
            <a:pPr marL="514350" lvl="0" indent="-514350">
              <a:buFont typeface="+mj-lt"/>
              <a:buAutoNum type="arabicPeriod"/>
            </a:pPr>
            <a:r>
              <a:rPr lang="id-ID" dirty="0"/>
              <a:t>Al Yaqin (meyakini), kebalikannya adalah Asy Syak dan Ar Rayb (keraguan).</a:t>
            </a:r>
            <a:endParaRPr lang="en-US" dirty="0"/>
          </a:p>
          <a:p>
            <a:pPr marL="514350" lvl="0" indent="-514350">
              <a:buFont typeface="+mj-lt"/>
              <a:buAutoNum type="arabicPeriod"/>
            </a:pPr>
            <a:r>
              <a:rPr lang="id-ID" dirty="0"/>
              <a:t>Al Qabulu (menerima), kebalikannya adalah Ar Raddu (menolak).</a:t>
            </a:r>
            <a:endParaRPr lang="en-US" dirty="0"/>
          </a:p>
          <a:p>
            <a:pPr marL="514350" lvl="0" indent="-514350">
              <a:buFont typeface="+mj-lt"/>
              <a:buAutoNum type="arabicPeriod"/>
            </a:pPr>
            <a:r>
              <a:rPr lang="id-ID" dirty="0"/>
              <a:t>Al Inqiyadu (menaati), kebalikannya adalah At Tarku (tidak taat).</a:t>
            </a:r>
            <a:endParaRPr lang="en-US" dirty="0"/>
          </a:p>
          <a:p>
            <a:pPr marL="514350" lvl="0" indent="-514350">
              <a:buFont typeface="+mj-lt"/>
              <a:buAutoNum type="arabicPeriod"/>
            </a:pPr>
            <a:r>
              <a:rPr lang="id-ID" dirty="0"/>
              <a:t>Al Ikhlash (ikhlas), kebalikannya adalah Asy Syirku (syirik) dan Ar Riya’ (riya).</a:t>
            </a:r>
            <a:endParaRPr lang="en-US" dirty="0"/>
          </a:p>
          <a:p>
            <a:pPr marL="514350" lvl="0" indent="-514350">
              <a:buFont typeface="+mj-lt"/>
              <a:buAutoNum type="arabicPeriod"/>
            </a:pPr>
            <a:r>
              <a:rPr lang="id-ID" dirty="0"/>
              <a:t>Ash Shidqu (membenarkan), kebalikannya adalah Al Kadzabu (mendustakan).</a:t>
            </a:r>
            <a:endParaRPr lang="en-US" dirty="0"/>
          </a:p>
          <a:p>
            <a:pPr marL="514350" lvl="0" indent="-514350">
              <a:buFont typeface="+mj-lt"/>
              <a:buAutoNum type="arabicPeriod"/>
            </a:pPr>
            <a:r>
              <a:rPr lang="id-ID" dirty="0"/>
              <a:t>Al Mahabbah (mencintai), kebalikannya adalah Al Karhu (membenci).</a:t>
            </a:r>
            <a:endParaRPr lang="en-US" dirty="0"/>
          </a:p>
          <a:p>
            <a:pPr marL="514350" indent="-514350">
              <a:buFont typeface="+mj-lt"/>
              <a:buAutoNum type="arabicPeriod"/>
            </a:pPr>
            <a:endParaRPr lang="en-US" dirty="0"/>
          </a:p>
        </p:txBody>
      </p:sp>
      <p:sp>
        <p:nvSpPr>
          <p:cNvPr id="3" name="Title 2"/>
          <p:cNvSpPr>
            <a:spLocks noGrp="1"/>
          </p:cNvSpPr>
          <p:nvPr>
            <p:ph type="title"/>
          </p:nvPr>
        </p:nvSpPr>
        <p:spPr/>
        <p:txBody>
          <a:bodyPr>
            <a:normAutofit fontScale="90000"/>
          </a:bodyPr>
          <a:lstStyle/>
          <a:p>
            <a:r>
              <a:rPr lang="en-ID" b="1" dirty="0" smtClean="0">
                <a:solidFill>
                  <a:schemeClr val="bg1"/>
                </a:solidFill>
              </a:rPr>
              <a:t>3. SYARAT-SYARAT TAUHID LAA ILAAHA ILLALLAH</a:t>
            </a:r>
            <a:endParaRPr lang="en-US" b="1" dirty="0">
              <a:solidFill>
                <a:schemeClr val="bg1"/>
              </a:solidFill>
            </a:endParaRPr>
          </a:p>
        </p:txBody>
      </p:sp>
    </p:spTree>
    <p:extLst>
      <p:ext uri="{BB962C8B-B14F-4D97-AF65-F5344CB8AC3E}">
        <p14:creationId xmlns:p14="http://schemas.microsoft.com/office/powerpoint/2010/main" val="3125810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524000"/>
          <a:ext cx="8229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1295400" y="381000"/>
            <a:ext cx="6934200" cy="762000"/>
          </a:xfrm>
        </p:spPr>
        <p:style>
          <a:lnRef idx="2">
            <a:schemeClr val="dk1"/>
          </a:lnRef>
          <a:fillRef idx="1">
            <a:schemeClr val="lt1"/>
          </a:fillRef>
          <a:effectRef idx="0">
            <a:schemeClr val="dk1"/>
          </a:effectRef>
          <a:fontRef idx="minor">
            <a:schemeClr val="dk1"/>
          </a:fontRef>
        </p:style>
        <p:txBody>
          <a:bodyPr>
            <a:normAutofit/>
          </a:bodyPr>
          <a:lstStyle/>
          <a:p>
            <a:r>
              <a:rPr lang="en-US" dirty="0" err="1" smtClean="0">
                <a:effectLst>
                  <a:glow rad="228600">
                    <a:schemeClr val="accent3">
                      <a:satMod val="175000"/>
                      <a:alpha val="40000"/>
                    </a:schemeClr>
                  </a:glow>
                  <a:innerShdw blurRad="50800" dist="25400" dir="13500000">
                    <a:prstClr val="black">
                      <a:alpha val="70000"/>
                    </a:prstClr>
                  </a:innerShdw>
                </a:effectLst>
              </a:rPr>
              <a:t>Pembatal-Pembatal</a:t>
            </a:r>
            <a:r>
              <a:rPr smtClean="0">
                <a:effectLst>
                  <a:glow rad="228600">
                    <a:schemeClr val="accent3">
                      <a:satMod val="175000"/>
                      <a:alpha val="40000"/>
                    </a:schemeClr>
                  </a:glow>
                  <a:innerShdw blurRad="50800" dist="25400" dir="13500000">
                    <a:prstClr val="black">
                      <a:alpha val="70000"/>
                    </a:prstClr>
                  </a:innerShdw>
                </a:effectLst>
              </a:rPr>
              <a:t>    </a:t>
            </a:r>
            <a:r>
              <a:rPr lang="ar-SA" sz="4400" b="1" dirty="0" smtClean="0">
                <a:effectLst>
                  <a:glow rad="228600">
                    <a:schemeClr val="accent4">
                      <a:satMod val="175000"/>
                      <a:alpha val="40000"/>
                    </a:schemeClr>
                  </a:glow>
                  <a:innerShdw blurRad="50800" dist="25400" dir="13500000">
                    <a:prstClr val="black">
                      <a:alpha val="70000"/>
                    </a:prstClr>
                  </a:innerShdw>
                </a:effectLst>
                <a:cs typeface="Traditional Arabic" pitchFamily="2" charset="-78"/>
              </a:rPr>
              <a:t>لا إله إلا الله</a:t>
            </a:r>
            <a:endParaRPr lang="en-US" dirty="0">
              <a:effectLst>
                <a:glow rad="228600">
                  <a:schemeClr val="accent3">
                    <a:satMod val="175000"/>
                    <a:alpha val="40000"/>
                  </a:schemeClr>
                </a:glow>
                <a:innerShdw blurRad="50800" dist="25400" dir="13500000">
                  <a:prstClr val="black">
                    <a:alpha val="70000"/>
                  </a:prst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80EAE550-AB58-438A-9E53-1EA1342C33A5}"/>
                                            </p:graphicEl>
                                          </p:spTgt>
                                        </p:tgtEl>
                                        <p:attrNameLst>
                                          <p:attrName>style.visibility</p:attrName>
                                        </p:attrNameLst>
                                      </p:cBhvr>
                                      <p:to>
                                        <p:strVal val="visible"/>
                                      </p:to>
                                    </p:set>
                                    <p:animEffect transition="in" filter="fade">
                                      <p:cBhvr>
                                        <p:cTn id="7" dur="2000"/>
                                        <p:tgtEl>
                                          <p:spTgt spid="4">
                                            <p:graphicEl>
                                              <a:dgm id="{80EAE550-AB58-438A-9E53-1EA1342C33A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D8966CFA-AA8C-43F1-ABFB-ABBE6CED4863}"/>
                                            </p:graphicEl>
                                          </p:spTgt>
                                        </p:tgtEl>
                                        <p:attrNameLst>
                                          <p:attrName>style.visibility</p:attrName>
                                        </p:attrNameLst>
                                      </p:cBhvr>
                                      <p:to>
                                        <p:strVal val="visible"/>
                                      </p:to>
                                    </p:set>
                                    <p:animEffect transition="in" filter="fade">
                                      <p:cBhvr>
                                        <p:cTn id="12" dur="2000"/>
                                        <p:tgtEl>
                                          <p:spTgt spid="4">
                                            <p:graphicEl>
                                              <a:dgm id="{D8966CFA-AA8C-43F1-ABFB-ABBE6CED4863}"/>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2FA95B8A-5157-4060-9D0F-305ED6292215}"/>
                                            </p:graphicEl>
                                          </p:spTgt>
                                        </p:tgtEl>
                                        <p:attrNameLst>
                                          <p:attrName>style.visibility</p:attrName>
                                        </p:attrNameLst>
                                      </p:cBhvr>
                                      <p:to>
                                        <p:strVal val="visible"/>
                                      </p:to>
                                    </p:set>
                                    <p:animEffect transition="in" filter="fade">
                                      <p:cBhvr>
                                        <p:cTn id="15" dur="2000"/>
                                        <p:tgtEl>
                                          <p:spTgt spid="4">
                                            <p:graphicEl>
                                              <a:dgm id="{2FA95B8A-5157-4060-9D0F-305ED6292215}"/>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A3E5B0EC-3CEA-4208-B023-1DCCFFC5DCE0}"/>
                                            </p:graphicEl>
                                          </p:spTgt>
                                        </p:tgtEl>
                                        <p:attrNameLst>
                                          <p:attrName>style.visibility</p:attrName>
                                        </p:attrNameLst>
                                      </p:cBhvr>
                                      <p:to>
                                        <p:strVal val="visible"/>
                                      </p:to>
                                    </p:set>
                                    <p:animEffect transition="in" filter="fade">
                                      <p:cBhvr>
                                        <p:cTn id="20" dur="2000"/>
                                        <p:tgtEl>
                                          <p:spTgt spid="4">
                                            <p:graphicEl>
                                              <a:dgm id="{A3E5B0EC-3CEA-4208-B023-1DCCFFC5DCE0}"/>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3CC94680-E510-4056-B391-CE9DBFFFC351}"/>
                                            </p:graphicEl>
                                          </p:spTgt>
                                        </p:tgtEl>
                                        <p:attrNameLst>
                                          <p:attrName>style.visibility</p:attrName>
                                        </p:attrNameLst>
                                      </p:cBhvr>
                                      <p:to>
                                        <p:strVal val="visible"/>
                                      </p:to>
                                    </p:set>
                                    <p:animEffect transition="in" filter="fade">
                                      <p:cBhvr>
                                        <p:cTn id="23" dur="2000"/>
                                        <p:tgtEl>
                                          <p:spTgt spid="4">
                                            <p:graphicEl>
                                              <a:dgm id="{3CC94680-E510-4056-B391-CE9DBFFFC351}"/>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E089FCF8-6C28-4E0E-8022-81537477448A}"/>
                                            </p:graphicEl>
                                          </p:spTgt>
                                        </p:tgtEl>
                                        <p:attrNameLst>
                                          <p:attrName>style.visibility</p:attrName>
                                        </p:attrNameLst>
                                      </p:cBhvr>
                                      <p:to>
                                        <p:strVal val="visible"/>
                                      </p:to>
                                    </p:set>
                                    <p:animEffect transition="in" filter="fade">
                                      <p:cBhvr>
                                        <p:cTn id="28" dur="2000"/>
                                        <p:tgtEl>
                                          <p:spTgt spid="4">
                                            <p:graphicEl>
                                              <a:dgm id="{E089FCF8-6C28-4E0E-8022-81537477448A}"/>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D003EFE4-A2DF-4D40-BEF2-5250B66FFC88}"/>
                                            </p:graphicEl>
                                          </p:spTgt>
                                        </p:tgtEl>
                                        <p:attrNameLst>
                                          <p:attrName>style.visibility</p:attrName>
                                        </p:attrNameLst>
                                      </p:cBhvr>
                                      <p:to>
                                        <p:strVal val="visible"/>
                                      </p:to>
                                    </p:set>
                                    <p:animEffect transition="in" filter="fade">
                                      <p:cBhvr>
                                        <p:cTn id="31" dur="2000"/>
                                        <p:tgtEl>
                                          <p:spTgt spid="4">
                                            <p:graphicEl>
                                              <a:dgm id="{D003EFE4-A2DF-4D40-BEF2-5250B66FFC8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514350" lvl="0" indent="-514350">
              <a:buAutoNum type="arabicPeriod"/>
            </a:pPr>
            <a:r>
              <a:rPr lang="en-ID" b="1" dirty="0" smtClean="0"/>
              <a:t>SYIRIK BESAR </a:t>
            </a:r>
            <a:r>
              <a:rPr lang="id-ID" b="1" dirty="0" smtClean="0"/>
              <a:t>MENYEKUTUKAN </a:t>
            </a:r>
            <a:r>
              <a:rPr lang="id-ID" b="1" dirty="0"/>
              <a:t>ALLAH</a:t>
            </a:r>
            <a:r>
              <a:rPr lang="id-ID" b="1" dirty="0">
                <a:solidFill>
                  <a:schemeClr val="bg1"/>
                </a:solidFill>
              </a:rPr>
              <a:t> </a:t>
            </a:r>
            <a:endParaRPr lang="en-ID" b="1" dirty="0" smtClean="0">
              <a:solidFill>
                <a:schemeClr val="bg1"/>
              </a:solidFill>
            </a:endParaRPr>
          </a:p>
          <a:p>
            <a:pPr marL="0" lvl="0" indent="0" algn="ctr">
              <a:buNone/>
            </a:pPr>
            <a:r>
              <a:rPr lang="id-ID" b="1" dirty="0" smtClean="0">
                <a:solidFill>
                  <a:schemeClr val="bg1"/>
                </a:solidFill>
              </a:rPr>
              <a:t>QS</a:t>
            </a:r>
            <a:r>
              <a:rPr lang="id-ID" b="1" dirty="0">
                <a:solidFill>
                  <a:schemeClr val="bg1"/>
                </a:solidFill>
              </a:rPr>
              <a:t>. AZ-ZUMAR : 65</a:t>
            </a:r>
            <a:endParaRPr lang="en-US" dirty="0">
              <a:solidFill>
                <a:schemeClr val="bg1"/>
              </a:solidFill>
            </a:endParaRPr>
          </a:p>
          <a:p>
            <a:pPr marL="0" indent="0" algn="ctr">
              <a:buNone/>
            </a:pPr>
            <a:r>
              <a:rPr lang="ar-SA" dirty="0" smtClean="0">
                <a:solidFill>
                  <a:schemeClr val="bg1"/>
                </a:solidFill>
                <a:cs typeface="Traditional Arabic" pitchFamily="2" charset="-78"/>
              </a:rPr>
              <a:t>وَلَقَدْ </a:t>
            </a:r>
            <a:r>
              <a:rPr lang="ar-SA" dirty="0">
                <a:solidFill>
                  <a:schemeClr val="bg1"/>
                </a:solidFill>
                <a:cs typeface="Traditional Arabic" pitchFamily="2" charset="-78"/>
              </a:rPr>
              <a:t>أُوحِيَ إِلَيْكَ وَإِلَى الَّذِينَ مِنْ قَبْلِكَ لَئِنْ أَشْرَكْتَ لَيَحْبَطَنَّ عَمَلُكَ وَلَتَكُونَنَّ مِنَ الْخَاسِرِينَ</a:t>
            </a:r>
            <a:endParaRPr lang="en-ID" dirty="0">
              <a:solidFill>
                <a:schemeClr val="bg1"/>
              </a:solidFill>
              <a:cs typeface="Traditional Arabic" pitchFamily="2" charset="-78"/>
            </a:endParaRPr>
          </a:p>
          <a:p>
            <a:pPr marL="0" indent="0" algn="ctr">
              <a:buNone/>
            </a:pPr>
            <a:r>
              <a:rPr lang="id-ID" dirty="0">
                <a:solidFill>
                  <a:schemeClr val="bg1"/>
                </a:solidFill>
              </a:rPr>
              <a:t>Dan Sesungguhnya Telah diwahyukan kepadamu dan kepada (nabi-nabi) yang sebelummu. "Jika kamu mempersekutukan Allah (melakukan DOSA SYIRIK), niscaya akan terhapuslah BATAL-LAH amalan-mu dan tentulah kamu termasuk orang-orang yang merugi.</a:t>
            </a:r>
            <a:endParaRPr lang="en-US" dirty="0">
              <a:solidFill>
                <a:schemeClr val="bg1"/>
              </a:solidFill>
            </a:endParaRPr>
          </a:p>
          <a:p>
            <a:pPr marL="0" indent="0" algn="ctr">
              <a:buNone/>
            </a:pPr>
            <a:r>
              <a:rPr lang="id-ID" b="1" dirty="0">
                <a:solidFill>
                  <a:schemeClr val="bg1"/>
                </a:solidFill>
              </a:rPr>
              <a:t>QS. AZ-ZUMAR : 65</a:t>
            </a:r>
            <a:endParaRPr lang="en-US" dirty="0">
              <a:solidFill>
                <a:schemeClr val="bg1"/>
              </a:solidFill>
            </a:endParaRPr>
          </a:p>
          <a:p>
            <a:pPr marL="0" indent="0" algn="ctr">
              <a:buNone/>
            </a:pPr>
            <a:endParaRPr lang="en-US" dirty="0">
              <a:solidFill>
                <a:schemeClr val="bg1"/>
              </a:solidFill>
            </a:endParaRPr>
          </a:p>
          <a:p>
            <a:pPr marL="0" indent="0" rtl="1">
              <a:buNone/>
            </a:pPr>
            <a:endParaRPr lang="en-US" dirty="0">
              <a:solidFill>
                <a:schemeClr val="bg1"/>
              </a:solidFill>
            </a:endParaRPr>
          </a:p>
          <a:p>
            <a:pPr marL="0" indent="0">
              <a:buNone/>
            </a:pPr>
            <a:endParaRPr lang="en-US" dirty="0">
              <a:solidFill>
                <a:schemeClr val="bg1"/>
              </a:solidFill>
            </a:endParaRPr>
          </a:p>
        </p:txBody>
      </p:sp>
      <p:sp>
        <p:nvSpPr>
          <p:cNvPr id="3" name="Title 2"/>
          <p:cNvSpPr>
            <a:spLocks noGrp="1"/>
          </p:cNvSpPr>
          <p:nvPr>
            <p:ph type="title"/>
          </p:nvPr>
        </p:nvSpPr>
        <p:spPr/>
        <p:txBody>
          <a:bodyPr>
            <a:normAutofit fontScale="90000"/>
          </a:bodyPr>
          <a:lstStyle/>
          <a:p>
            <a:pPr algn="ctr"/>
            <a:r>
              <a:rPr lang="en-ID" b="1" dirty="0" smtClean="0">
                <a:solidFill>
                  <a:srgbClr val="FF0000"/>
                </a:solidFill>
              </a:rPr>
              <a:t>PEMBATAL TAUHID </a:t>
            </a:r>
            <a:br>
              <a:rPr lang="en-ID" b="1" dirty="0" smtClean="0">
                <a:solidFill>
                  <a:srgbClr val="FF0000"/>
                </a:solidFill>
              </a:rPr>
            </a:br>
            <a:r>
              <a:rPr lang="en-ID" b="1" dirty="0" smtClean="0">
                <a:solidFill>
                  <a:srgbClr val="FF0000"/>
                </a:solidFill>
              </a:rPr>
              <a:t>LAA ILAAHA ILLALLAH</a:t>
            </a:r>
            <a:endParaRPr lang="en-US" b="1" dirty="0">
              <a:solidFill>
                <a:srgbClr val="FF0000"/>
              </a:solidFill>
            </a:endParaRPr>
          </a:p>
        </p:txBody>
      </p:sp>
    </p:spTree>
    <p:extLst>
      <p:ext uri="{BB962C8B-B14F-4D97-AF65-F5344CB8AC3E}">
        <p14:creationId xmlns:p14="http://schemas.microsoft.com/office/powerpoint/2010/main" val="3832951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33600"/>
            <a:ext cx="8229600" cy="3962400"/>
          </a:xfrm>
        </p:spPr>
        <p:txBody>
          <a:bodyPr>
            <a:normAutofit lnSpcReduction="10000"/>
          </a:bodyPr>
          <a:lstStyle/>
          <a:p>
            <a:pPr marL="0" indent="0" algn="ctr" rtl="1">
              <a:buNone/>
            </a:pPr>
            <a:r>
              <a:rPr lang="en-ID" dirty="0" err="1" smtClean="0"/>
              <a:t>Karena</a:t>
            </a:r>
            <a:r>
              <a:rPr lang="en-ID" dirty="0" smtClean="0"/>
              <a:t> </a:t>
            </a:r>
            <a:r>
              <a:rPr lang="en-ID" dirty="0" err="1" smtClean="0"/>
              <a:t>mereka</a:t>
            </a:r>
            <a:r>
              <a:rPr lang="en-ID" dirty="0" smtClean="0"/>
              <a:t> </a:t>
            </a:r>
            <a:r>
              <a:rPr lang="en-ID" dirty="0" err="1" smtClean="0"/>
              <a:t>melanggar</a:t>
            </a:r>
            <a:r>
              <a:rPr lang="en-ID" dirty="0" smtClean="0"/>
              <a:t> al-Quran</a:t>
            </a:r>
            <a:r>
              <a:rPr lang="id-ID" dirty="0"/>
              <a:t/>
            </a:r>
            <a:br>
              <a:rPr lang="id-ID" dirty="0"/>
            </a:br>
            <a:r>
              <a:rPr lang="ar-SA" dirty="0">
                <a:cs typeface="Traditional Arabic" pitchFamily="2" charset="-78"/>
              </a:rPr>
              <a:t>إِنَّ الدِّينَ عِندَ اللَّهِ الْإِسْلَامُ</a:t>
            </a:r>
            <a:endParaRPr lang="en-US" dirty="0">
              <a:cs typeface="Traditional Arabic" pitchFamily="2" charset="-78"/>
            </a:endParaRPr>
          </a:p>
          <a:p>
            <a:pPr marL="0" indent="0" algn="ctr">
              <a:buNone/>
            </a:pPr>
            <a:r>
              <a:rPr lang="id-ID" dirty="0"/>
              <a:t>“Sesungguhnya agama (yang diridhai) di sisi Allah hanyalah Islam…” [</a:t>
            </a:r>
            <a:r>
              <a:rPr lang="id-ID" b="1" dirty="0"/>
              <a:t>QS. Ali ‘Imran: 19</a:t>
            </a:r>
            <a:r>
              <a:rPr lang="id-ID" dirty="0"/>
              <a:t>] [3]</a:t>
            </a:r>
            <a:endParaRPr lang="en-US" dirty="0"/>
          </a:p>
          <a:p>
            <a:pPr marL="0" indent="0" algn="ctr">
              <a:buNone/>
            </a:pPr>
            <a:r>
              <a:rPr lang="id-ID" dirty="0"/>
              <a:t>Juga firman-Nya:</a:t>
            </a:r>
            <a:endParaRPr lang="en-US" dirty="0"/>
          </a:p>
          <a:p>
            <a:pPr marL="0" indent="0" algn="ctr" rtl="1">
              <a:buNone/>
            </a:pPr>
            <a:r>
              <a:rPr lang="ar-SA" dirty="0">
                <a:cs typeface="Traditional Arabic" pitchFamily="2" charset="-78"/>
              </a:rPr>
              <a:t>وَمَن يَبْتَغِ غَيْرَ الْإِسْلَامِ دِينًا فَلَن يُقْبَلَ مِنْهُ وَهُوَ فِي الْآخِرَةِ مِنَ الْخَاسِرِينَ</a:t>
            </a:r>
            <a:endParaRPr lang="en-US" dirty="0">
              <a:cs typeface="Traditional Arabic" pitchFamily="2" charset="-78"/>
            </a:endParaRPr>
          </a:p>
          <a:p>
            <a:pPr marL="0" indent="0" algn="ctr">
              <a:buNone/>
            </a:pPr>
            <a:r>
              <a:rPr lang="id-ID" dirty="0"/>
              <a:t>“Barangsiapa mencari agama selain agama Islam, maka sekali-kali tidaklah akan diterima (agama itu) darinya, dan di akhirat ia termasuk orang-orang yang rugi.” [</a:t>
            </a:r>
            <a:r>
              <a:rPr lang="id-ID" b="1" dirty="0"/>
              <a:t>Ali ‘Imran: 85</a:t>
            </a:r>
            <a:r>
              <a:rPr lang="id-ID" dirty="0"/>
              <a:t>]</a:t>
            </a:r>
            <a:endParaRPr lang="en-US" dirty="0"/>
          </a:p>
          <a:p>
            <a:pPr marL="0" indent="0" algn="ctr">
              <a:buNone/>
            </a:pPr>
            <a:endParaRPr lang="en-US" dirty="0"/>
          </a:p>
        </p:txBody>
      </p:sp>
      <p:sp>
        <p:nvSpPr>
          <p:cNvPr id="3" name="Title 2"/>
          <p:cNvSpPr>
            <a:spLocks noGrp="1"/>
          </p:cNvSpPr>
          <p:nvPr>
            <p:ph type="title"/>
          </p:nvPr>
        </p:nvSpPr>
        <p:spPr>
          <a:xfrm>
            <a:off x="457200" y="457200"/>
            <a:ext cx="8229600" cy="1752600"/>
          </a:xfrm>
        </p:spPr>
        <p:txBody>
          <a:bodyPr>
            <a:normAutofit fontScale="90000"/>
          </a:bodyPr>
          <a:lstStyle/>
          <a:p>
            <a:pPr lvl="0"/>
            <a:r>
              <a:rPr lang="en-ID" sz="2800" b="1" dirty="0" smtClean="0">
                <a:solidFill>
                  <a:schemeClr val="bg1"/>
                </a:solidFill>
                <a:latin typeface="Times New Roman" pitchFamily="18" charset="0"/>
                <a:cs typeface="Times New Roman" pitchFamily="18" charset="0"/>
              </a:rPr>
              <a:t>2.. </a:t>
            </a:r>
            <a:r>
              <a:rPr lang="id-ID" sz="2800" b="1" dirty="0" smtClean="0">
                <a:solidFill>
                  <a:schemeClr val="bg1"/>
                </a:solidFill>
                <a:latin typeface="Times New Roman" pitchFamily="18" charset="0"/>
                <a:cs typeface="Times New Roman" pitchFamily="18" charset="0"/>
              </a:rPr>
              <a:t>Tidak </a:t>
            </a:r>
            <a:r>
              <a:rPr lang="id-ID" sz="2800" b="1" dirty="0">
                <a:solidFill>
                  <a:schemeClr val="bg1"/>
                </a:solidFill>
                <a:latin typeface="Times New Roman" pitchFamily="18" charset="0"/>
                <a:cs typeface="Times New Roman" pitchFamily="18" charset="0"/>
              </a:rPr>
              <a:t>mengkafirkan orang-orang kafir / musyrik, atau meragukan kekafiran mereka, atau membenarkan kekafiran mereka seperti paham yang meyakini semua agama benar (pluralisme</a:t>
            </a:r>
            <a:r>
              <a:rPr lang="id-ID" sz="2800" b="1" dirty="0" smtClean="0">
                <a:solidFill>
                  <a:schemeClr val="bg1"/>
                </a:solidFill>
                <a:latin typeface="Times New Roman" pitchFamily="18" charset="0"/>
                <a:cs typeface="Times New Roman" pitchFamily="18" charset="0"/>
              </a:rPr>
              <a:t>)</a:t>
            </a:r>
            <a:endParaRPr lang="en-US" sz="28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270587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0"/>
            <a:ext cx="8229600" cy="3810000"/>
          </a:xfrm>
        </p:spPr>
        <p:txBody>
          <a:bodyPr>
            <a:normAutofit fontScale="92500" lnSpcReduction="20000"/>
          </a:bodyPr>
          <a:lstStyle/>
          <a:p>
            <a:pPr marL="0" indent="0" algn="ctr">
              <a:buNone/>
            </a:pPr>
            <a:r>
              <a:rPr lang="id-ID" sz="3200" dirty="0" smtClean="0">
                <a:solidFill>
                  <a:schemeClr val="bg1"/>
                </a:solidFill>
              </a:rPr>
              <a:t>Allah </a:t>
            </a:r>
            <a:r>
              <a:rPr lang="id-ID" sz="3200" dirty="0">
                <a:solidFill>
                  <a:schemeClr val="bg1"/>
                </a:solidFill>
              </a:rPr>
              <a:t>Ta’ala berfirman:</a:t>
            </a:r>
            <a:endParaRPr lang="en-US" sz="3200" dirty="0">
              <a:solidFill>
                <a:schemeClr val="bg1"/>
              </a:solidFill>
            </a:endParaRPr>
          </a:p>
          <a:p>
            <a:pPr marL="0" indent="0" algn="ctr" rtl="1">
              <a:buNone/>
            </a:pPr>
            <a:r>
              <a:rPr lang="ar-SA" sz="5400" dirty="0">
                <a:solidFill>
                  <a:srgbClr val="FF0000"/>
                </a:solidFill>
                <a:cs typeface="Traditional Arabic" pitchFamily="2" charset="-78"/>
              </a:rPr>
              <a:t>فَاعْلَمْ</a:t>
            </a:r>
            <a:r>
              <a:rPr lang="ar-SA" sz="5400" dirty="0">
                <a:solidFill>
                  <a:schemeClr val="bg1"/>
                </a:solidFill>
                <a:cs typeface="Traditional Arabic" pitchFamily="2" charset="-78"/>
              </a:rPr>
              <a:t> </a:t>
            </a:r>
            <a:r>
              <a:rPr lang="ar-SA" sz="5400" dirty="0">
                <a:solidFill>
                  <a:srgbClr val="000099"/>
                </a:solidFill>
                <a:cs typeface="Traditional Arabic" pitchFamily="2" charset="-78"/>
              </a:rPr>
              <a:t>أَنَّهُ لَا إِلَهَ إِلَّا اللَّهُ </a:t>
            </a:r>
            <a:r>
              <a:rPr lang="ar-SA" sz="5400" dirty="0">
                <a:solidFill>
                  <a:schemeClr val="bg1"/>
                </a:solidFill>
                <a:cs typeface="Traditional Arabic" pitchFamily="2" charset="-78"/>
              </a:rPr>
              <a:t>وَاسْتَغْفِرْ لِذَنْبِكَ </a:t>
            </a:r>
            <a:endParaRPr lang="en-US" sz="5400" dirty="0">
              <a:solidFill>
                <a:schemeClr val="bg1"/>
              </a:solidFill>
              <a:cs typeface="Traditional Arabic" pitchFamily="2" charset="-78"/>
            </a:endParaRPr>
          </a:p>
          <a:p>
            <a:pPr marL="0" indent="0" algn="ctr">
              <a:buNone/>
            </a:pPr>
            <a:r>
              <a:rPr lang="id-ID" sz="3200" b="1" dirty="0">
                <a:solidFill>
                  <a:srgbClr val="FF0000"/>
                </a:solidFill>
              </a:rPr>
              <a:t>“</a:t>
            </a:r>
            <a:r>
              <a:rPr lang="id-ID" sz="3200" b="1" i="1" dirty="0" smtClean="0">
                <a:solidFill>
                  <a:srgbClr val="FF0000"/>
                </a:solidFill>
              </a:rPr>
              <a:t>Maka</a:t>
            </a:r>
            <a:r>
              <a:rPr lang="en-ID" sz="3200" b="1" i="1" dirty="0" smtClean="0">
                <a:solidFill>
                  <a:srgbClr val="FF0000"/>
                </a:solidFill>
              </a:rPr>
              <a:t> </a:t>
            </a:r>
            <a:r>
              <a:rPr lang="id-ID" sz="3200" b="1" i="1" dirty="0" smtClean="0">
                <a:solidFill>
                  <a:srgbClr val="FF0000"/>
                </a:solidFill>
              </a:rPr>
              <a:t>ketahuilah</a:t>
            </a:r>
            <a:r>
              <a:rPr lang="en-ID" sz="3200" b="1" i="1" dirty="0">
                <a:solidFill>
                  <a:srgbClr val="FF0000"/>
                </a:solidFill>
              </a:rPr>
              <a:t> </a:t>
            </a:r>
            <a:r>
              <a:rPr lang="en-ID" sz="3200" b="1" i="1" dirty="0" err="1" smtClean="0">
                <a:solidFill>
                  <a:srgbClr val="FF0000"/>
                </a:solidFill>
              </a:rPr>
              <a:t>atau</a:t>
            </a:r>
            <a:r>
              <a:rPr lang="en-ID" sz="3200" b="1" i="1" dirty="0" smtClean="0">
                <a:solidFill>
                  <a:srgbClr val="FF0000"/>
                </a:solidFill>
              </a:rPr>
              <a:t> </a:t>
            </a:r>
            <a:r>
              <a:rPr lang="id-ID" sz="3200" b="1" i="1" dirty="0" smtClean="0">
                <a:solidFill>
                  <a:srgbClr val="FF0000"/>
                </a:solidFill>
              </a:rPr>
              <a:t>Ilmuilah</a:t>
            </a:r>
            <a:r>
              <a:rPr lang="en-ID" sz="3200" b="1" i="1" dirty="0" smtClean="0">
                <a:solidFill>
                  <a:srgbClr val="FF0000"/>
                </a:solidFill>
              </a:rPr>
              <a:t> (</a:t>
            </a:r>
            <a:r>
              <a:rPr lang="en-ID" sz="3200" b="1" i="1" dirty="0" err="1" smtClean="0">
                <a:solidFill>
                  <a:srgbClr val="FF0000"/>
                </a:solidFill>
              </a:rPr>
              <a:t>wajib</a:t>
            </a:r>
            <a:r>
              <a:rPr lang="en-ID" sz="3200" b="1" i="1" dirty="0" smtClean="0">
                <a:solidFill>
                  <a:srgbClr val="FF0000"/>
                </a:solidFill>
              </a:rPr>
              <a:t> kalian </a:t>
            </a:r>
            <a:r>
              <a:rPr lang="en-ID" sz="3200" b="1" i="1" dirty="0" err="1" smtClean="0">
                <a:solidFill>
                  <a:srgbClr val="FF0000"/>
                </a:solidFill>
              </a:rPr>
              <a:t>ketahui</a:t>
            </a:r>
            <a:r>
              <a:rPr lang="id-ID" sz="3200" b="1" i="1" dirty="0" smtClean="0">
                <a:solidFill>
                  <a:srgbClr val="FF0000"/>
                </a:solidFill>
              </a:rPr>
              <a:t>,</a:t>
            </a:r>
            <a:r>
              <a:rPr lang="en-ID" sz="3200" b="1" i="1" dirty="0" smtClean="0">
                <a:solidFill>
                  <a:srgbClr val="FF0000"/>
                </a:solidFill>
              </a:rPr>
              <a:t> </a:t>
            </a:r>
            <a:r>
              <a:rPr lang="en-ID" sz="3200" b="1" i="1" dirty="0" err="1" smtClean="0">
                <a:solidFill>
                  <a:srgbClr val="FF0000"/>
                </a:solidFill>
              </a:rPr>
              <a:t>ilmui</a:t>
            </a:r>
            <a:r>
              <a:rPr lang="en-ID" sz="3200" b="1" i="1" dirty="0" smtClean="0">
                <a:solidFill>
                  <a:srgbClr val="FF0000"/>
                </a:solidFill>
              </a:rPr>
              <a:t> </a:t>
            </a:r>
            <a:r>
              <a:rPr lang="en-ID" sz="3200" b="1" i="1" dirty="0" err="1" smtClean="0">
                <a:solidFill>
                  <a:srgbClr val="FF0000"/>
                </a:solidFill>
              </a:rPr>
              <a:t>dan</a:t>
            </a:r>
            <a:r>
              <a:rPr lang="en-ID" sz="3200" b="1" i="1" dirty="0" smtClean="0">
                <a:solidFill>
                  <a:srgbClr val="FF0000"/>
                </a:solidFill>
              </a:rPr>
              <a:t> </a:t>
            </a:r>
            <a:r>
              <a:rPr lang="en-ID" sz="3200" b="1" i="1" dirty="0" err="1" smtClean="0">
                <a:solidFill>
                  <a:srgbClr val="FF0000"/>
                </a:solidFill>
              </a:rPr>
              <a:t>pelajari</a:t>
            </a:r>
            <a:r>
              <a:rPr lang="en-ID" sz="3200" b="1" i="1" dirty="0" smtClean="0">
                <a:solidFill>
                  <a:srgbClr val="FF0000"/>
                </a:solidFill>
              </a:rPr>
              <a:t>)</a:t>
            </a:r>
            <a:r>
              <a:rPr lang="en-ID" sz="3200" i="1" dirty="0" smtClean="0">
                <a:solidFill>
                  <a:schemeClr val="bg1"/>
                </a:solidFill>
              </a:rPr>
              <a:t> </a:t>
            </a:r>
            <a:r>
              <a:rPr lang="en-ID" sz="3200" i="1" dirty="0" err="1" smtClean="0">
                <a:solidFill>
                  <a:schemeClr val="bg1"/>
                </a:solidFill>
              </a:rPr>
              <a:t>tentang</a:t>
            </a:r>
            <a:r>
              <a:rPr lang="en-ID" sz="3200" i="1" dirty="0" smtClean="0">
                <a:solidFill>
                  <a:schemeClr val="bg1"/>
                </a:solidFill>
              </a:rPr>
              <a:t> </a:t>
            </a:r>
            <a:r>
              <a:rPr lang="en-ID" sz="3200" b="1" i="1" dirty="0" err="1" smtClean="0">
                <a:solidFill>
                  <a:srgbClr val="000099"/>
                </a:solidFill>
              </a:rPr>
              <a:t>Laa</a:t>
            </a:r>
            <a:r>
              <a:rPr lang="en-ID" sz="3200" b="1" i="1" dirty="0" smtClean="0">
                <a:solidFill>
                  <a:srgbClr val="000099"/>
                </a:solidFill>
              </a:rPr>
              <a:t> </a:t>
            </a:r>
            <a:r>
              <a:rPr lang="en-ID" sz="3200" b="1" i="1" dirty="0" err="1" smtClean="0">
                <a:solidFill>
                  <a:srgbClr val="000099"/>
                </a:solidFill>
              </a:rPr>
              <a:t>Ilaaha</a:t>
            </a:r>
            <a:r>
              <a:rPr lang="en-ID" sz="3200" b="1" i="1" dirty="0" smtClean="0">
                <a:solidFill>
                  <a:srgbClr val="000099"/>
                </a:solidFill>
              </a:rPr>
              <a:t> </a:t>
            </a:r>
            <a:r>
              <a:rPr lang="en-ID" sz="3200" b="1" i="1" dirty="0" err="1" smtClean="0">
                <a:solidFill>
                  <a:srgbClr val="000099"/>
                </a:solidFill>
              </a:rPr>
              <a:t>Illallah</a:t>
            </a:r>
            <a:r>
              <a:rPr lang="id-ID" sz="3200" b="1" i="1" dirty="0" smtClean="0">
                <a:solidFill>
                  <a:srgbClr val="000099"/>
                </a:solidFill>
              </a:rPr>
              <a:t> </a:t>
            </a:r>
            <a:r>
              <a:rPr lang="id-ID" sz="3200" i="1" dirty="0">
                <a:solidFill>
                  <a:schemeClr val="bg1"/>
                </a:solidFill>
              </a:rPr>
              <a:t>bahwa sesungguhnya tidak ada sesembahan yang </a:t>
            </a:r>
            <a:r>
              <a:rPr lang="en-ID" sz="3200" i="1" dirty="0" smtClean="0">
                <a:solidFill>
                  <a:schemeClr val="bg1"/>
                </a:solidFill>
              </a:rPr>
              <a:t>(</a:t>
            </a:r>
            <a:r>
              <a:rPr lang="en-ID" sz="3200" i="1" dirty="0" err="1" smtClean="0">
                <a:solidFill>
                  <a:schemeClr val="bg1"/>
                </a:solidFill>
              </a:rPr>
              <a:t>ber</a:t>
            </a:r>
            <a:r>
              <a:rPr lang="id-ID" sz="3200" i="1" dirty="0" smtClean="0">
                <a:solidFill>
                  <a:schemeClr val="bg1"/>
                </a:solidFill>
              </a:rPr>
              <a:t>hak</a:t>
            </a:r>
            <a:r>
              <a:rPr lang="en-ID" sz="3200" i="1" dirty="0" smtClean="0">
                <a:solidFill>
                  <a:schemeClr val="bg1"/>
                </a:solidFill>
              </a:rPr>
              <a:t> </a:t>
            </a:r>
            <a:r>
              <a:rPr lang="en-ID" sz="3200" i="1" dirty="0" err="1" smtClean="0">
                <a:solidFill>
                  <a:schemeClr val="bg1"/>
                </a:solidFill>
              </a:rPr>
              <a:t>diibadahi</a:t>
            </a:r>
            <a:r>
              <a:rPr lang="en-ID" sz="3200" i="1" dirty="0" smtClean="0">
                <a:solidFill>
                  <a:schemeClr val="bg1"/>
                </a:solidFill>
              </a:rPr>
              <a:t> </a:t>
            </a:r>
            <a:r>
              <a:rPr lang="en-ID" sz="3200" i="1" dirty="0" err="1" smtClean="0">
                <a:solidFill>
                  <a:schemeClr val="bg1"/>
                </a:solidFill>
              </a:rPr>
              <a:t>dengan</a:t>
            </a:r>
            <a:r>
              <a:rPr lang="en-ID" sz="3200" i="1" dirty="0" smtClean="0">
                <a:solidFill>
                  <a:schemeClr val="bg1"/>
                </a:solidFill>
              </a:rPr>
              <a:t> </a:t>
            </a:r>
            <a:r>
              <a:rPr lang="en-ID" sz="3200" i="1" dirty="0" err="1" smtClean="0">
                <a:solidFill>
                  <a:schemeClr val="bg1"/>
                </a:solidFill>
              </a:rPr>
              <a:t>benar</a:t>
            </a:r>
            <a:r>
              <a:rPr lang="en-ID" sz="3200" i="1" dirty="0" smtClean="0">
                <a:solidFill>
                  <a:schemeClr val="bg1"/>
                </a:solidFill>
              </a:rPr>
              <a:t>)</a:t>
            </a:r>
            <a:r>
              <a:rPr lang="id-ID" sz="3200" i="1" dirty="0" smtClean="0">
                <a:solidFill>
                  <a:schemeClr val="bg1"/>
                </a:solidFill>
              </a:rPr>
              <a:t> </a:t>
            </a:r>
            <a:r>
              <a:rPr lang="id-ID" sz="3200" i="1" dirty="0">
                <a:solidFill>
                  <a:schemeClr val="bg1"/>
                </a:solidFill>
              </a:rPr>
              <a:t>selain </a:t>
            </a:r>
            <a:r>
              <a:rPr lang="id-ID" sz="3200" i="1" dirty="0" smtClean="0">
                <a:solidFill>
                  <a:schemeClr val="bg1"/>
                </a:solidFill>
              </a:rPr>
              <a:t>All</a:t>
            </a:r>
            <a:r>
              <a:rPr lang="en-ID" sz="3200" i="1" dirty="0" smtClean="0">
                <a:solidFill>
                  <a:schemeClr val="bg1"/>
                </a:solidFill>
              </a:rPr>
              <a:t>o</a:t>
            </a:r>
            <a:r>
              <a:rPr lang="id-ID" sz="3200" i="1" dirty="0" smtClean="0">
                <a:solidFill>
                  <a:schemeClr val="bg1"/>
                </a:solidFill>
              </a:rPr>
              <a:t>h</a:t>
            </a:r>
            <a:r>
              <a:rPr lang="id-ID" sz="3200" dirty="0">
                <a:solidFill>
                  <a:schemeClr val="bg1"/>
                </a:solidFill>
              </a:rPr>
              <a:t>” </a:t>
            </a:r>
            <a:endParaRPr lang="en-ID" sz="3200" dirty="0" smtClean="0">
              <a:solidFill>
                <a:schemeClr val="bg1"/>
              </a:solidFill>
            </a:endParaRPr>
          </a:p>
          <a:p>
            <a:pPr marL="0" indent="0" algn="ctr">
              <a:buNone/>
            </a:pPr>
            <a:r>
              <a:rPr lang="id-ID" sz="3200" dirty="0" smtClean="0">
                <a:solidFill>
                  <a:schemeClr val="bg1"/>
                </a:solidFill>
              </a:rPr>
              <a:t>(</a:t>
            </a:r>
            <a:r>
              <a:rPr lang="id-ID" sz="3200" dirty="0">
                <a:solidFill>
                  <a:schemeClr val="bg1"/>
                </a:solidFill>
              </a:rPr>
              <a:t>QS. Muhammad: 19)</a:t>
            </a:r>
            <a:endParaRPr lang="en-US" sz="3200" dirty="0">
              <a:solidFill>
                <a:schemeClr val="bg1"/>
              </a:solidFill>
            </a:endParaRPr>
          </a:p>
          <a:p>
            <a:pPr marL="0" indent="0" algn="ctr">
              <a:buNone/>
            </a:pPr>
            <a:endParaRPr lang="en-US" sz="3200" dirty="0">
              <a:solidFill>
                <a:schemeClr val="bg1"/>
              </a:solidFill>
            </a:endParaRPr>
          </a:p>
        </p:txBody>
      </p:sp>
      <p:sp>
        <p:nvSpPr>
          <p:cNvPr id="3" name="Title 2"/>
          <p:cNvSpPr>
            <a:spLocks noGrp="1"/>
          </p:cNvSpPr>
          <p:nvPr>
            <p:ph type="title"/>
          </p:nvPr>
        </p:nvSpPr>
        <p:spPr>
          <a:xfrm>
            <a:off x="457200" y="152400"/>
            <a:ext cx="8229600" cy="1905000"/>
          </a:xfrm>
        </p:spPr>
        <p:txBody>
          <a:bodyPr>
            <a:normAutofit/>
          </a:bodyPr>
          <a:lstStyle/>
          <a:p>
            <a:pPr algn="ctr"/>
            <a:r>
              <a:rPr lang="en-ID" dirty="0" smtClean="0">
                <a:solidFill>
                  <a:srgbClr val="000099"/>
                </a:solidFill>
              </a:rPr>
              <a:t>MEMAHAMI KALIMAT TAUHID </a:t>
            </a:r>
            <a:br>
              <a:rPr lang="en-ID" dirty="0" smtClean="0">
                <a:solidFill>
                  <a:srgbClr val="000099"/>
                </a:solidFill>
              </a:rPr>
            </a:br>
            <a:r>
              <a:rPr lang="en-ID" dirty="0" err="1" smtClean="0">
                <a:solidFill>
                  <a:srgbClr val="000099"/>
                </a:solidFill>
              </a:rPr>
              <a:t>Laa</a:t>
            </a:r>
            <a:r>
              <a:rPr lang="en-ID" dirty="0" smtClean="0">
                <a:solidFill>
                  <a:srgbClr val="000099"/>
                </a:solidFill>
              </a:rPr>
              <a:t> </a:t>
            </a:r>
            <a:r>
              <a:rPr lang="en-ID" dirty="0" err="1" smtClean="0">
                <a:solidFill>
                  <a:srgbClr val="000099"/>
                </a:solidFill>
              </a:rPr>
              <a:t>Ilaaha</a:t>
            </a:r>
            <a:r>
              <a:rPr lang="en-ID" dirty="0" smtClean="0">
                <a:solidFill>
                  <a:srgbClr val="000099"/>
                </a:solidFill>
              </a:rPr>
              <a:t> </a:t>
            </a:r>
            <a:r>
              <a:rPr lang="en-ID" dirty="0" err="1" smtClean="0">
                <a:solidFill>
                  <a:srgbClr val="000099"/>
                </a:solidFill>
              </a:rPr>
              <a:t>Illallah</a:t>
            </a:r>
            <a:endParaRPr lang="en-US" dirty="0">
              <a:solidFill>
                <a:srgbClr val="000099"/>
              </a:solidFill>
            </a:endParaRPr>
          </a:p>
        </p:txBody>
      </p:sp>
    </p:spTree>
    <p:extLst>
      <p:ext uri="{BB962C8B-B14F-4D97-AF65-F5344CB8AC3E}">
        <p14:creationId xmlns:p14="http://schemas.microsoft.com/office/powerpoint/2010/main" val="3409766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67000"/>
            <a:ext cx="8229600" cy="3429000"/>
          </a:xfrm>
        </p:spPr>
        <p:txBody>
          <a:bodyPr/>
          <a:lstStyle/>
          <a:p>
            <a:pPr marL="0" indent="0" algn="ctr">
              <a:buNone/>
            </a:pPr>
            <a:r>
              <a:rPr lang="id-ID" dirty="0">
                <a:solidFill>
                  <a:srgbClr val="000099"/>
                </a:solidFill>
              </a:rPr>
              <a:t>Allah Ta’ala berfirman:</a:t>
            </a:r>
            <a:endParaRPr lang="en-US" dirty="0">
              <a:solidFill>
                <a:srgbClr val="000099"/>
              </a:solidFill>
            </a:endParaRPr>
          </a:p>
          <a:p>
            <a:pPr marL="0" indent="0" algn="ctr" rtl="1">
              <a:buNone/>
            </a:pPr>
            <a:r>
              <a:rPr lang="ar-SA" sz="4800" dirty="0">
                <a:solidFill>
                  <a:srgbClr val="000099"/>
                </a:solidFill>
                <a:cs typeface="Traditional Arabic" pitchFamily="2" charset="-78"/>
              </a:rPr>
              <a:t>وَمَن لَّمْ يَحْكُم بِمَا أَنزَلَ اللَّهُ فَأُولَٰئِكَ هُمُ الْكَافِرُونَ</a:t>
            </a:r>
            <a:endParaRPr lang="en-US" sz="4800" dirty="0">
              <a:solidFill>
                <a:srgbClr val="000099"/>
              </a:solidFill>
              <a:cs typeface="Traditional Arabic" pitchFamily="2" charset="-78"/>
            </a:endParaRPr>
          </a:p>
          <a:p>
            <a:pPr marL="0" indent="0" algn="ctr">
              <a:buNone/>
            </a:pPr>
            <a:r>
              <a:rPr lang="id-ID" dirty="0">
                <a:solidFill>
                  <a:srgbClr val="000099"/>
                </a:solidFill>
              </a:rPr>
              <a:t>“… Barangsiapa yang tidak memutuskan (hukum) menurut apa yang diturunkan Allah, maka mereka itulah orang-orang yang kafir.” </a:t>
            </a:r>
            <a:endParaRPr lang="en-ID" dirty="0" smtClean="0">
              <a:solidFill>
                <a:srgbClr val="000099"/>
              </a:solidFill>
            </a:endParaRPr>
          </a:p>
          <a:p>
            <a:pPr marL="0" indent="0" algn="ctr">
              <a:buNone/>
            </a:pPr>
            <a:r>
              <a:rPr lang="id-ID" dirty="0" smtClean="0">
                <a:solidFill>
                  <a:srgbClr val="000099"/>
                </a:solidFill>
              </a:rPr>
              <a:t>[</a:t>
            </a:r>
            <a:r>
              <a:rPr lang="id-ID" b="1" dirty="0">
                <a:solidFill>
                  <a:srgbClr val="000099"/>
                </a:solidFill>
              </a:rPr>
              <a:t>Al-Maa-idah: 44</a:t>
            </a:r>
            <a:r>
              <a:rPr lang="id-ID" dirty="0">
                <a:solidFill>
                  <a:srgbClr val="000099"/>
                </a:solidFill>
              </a:rPr>
              <a:t>]</a:t>
            </a:r>
            <a:endParaRPr lang="en-US" dirty="0">
              <a:solidFill>
                <a:srgbClr val="000099"/>
              </a:solidFill>
            </a:endParaRPr>
          </a:p>
          <a:p>
            <a:pPr marL="0" indent="0" algn="ctr">
              <a:buNone/>
            </a:pPr>
            <a:endParaRPr lang="en-US" dirty="0">
              <a:solidFill>
                <a:srgbClr val="000099"/>
              </a:solidFill>
            </a:endParaRPr>
          </a:p>
        </p:txBody>
      </p:sp>
      <p:sp>
        <p:nvSpPr>
          <p:cNvPr id="3" name="Title 2"/>
          <p:cNvSpPr>
            <a:spLocks noGrp="1"/>
          </p:cNvSpPr>
          <p:nvPr>
            <p:ph type="title"/>
          </p:nvPr>
        </p:nvSpPr>
        <p:spPr>
          <a:xfrm>
            <a:off x="457200" y="533400"/>
            <a:ext cx="8229600" cy="1676400"/>
          </a:xfrm>
        </p:spPr>
        <p:txBody>
          <a:bodyPr>
            <a:normAutofit/>
          </a:bodyPr>
          <a:lstStyle/>
          <a:p>
            <a:r>
              <a:rPr lang="en-ID" sz="3000" b="1" dirty="0" smtClean="0">
                <a:solidFill>
                  <a:schemeClr val="bg1"/>
                </a:solidFill>
                <a:effectLst/>
              </a:rPr>
              <a:t>3. </a:t>
            </a:r>
            <a:r>
              <a:rPr lang="id-ID" sz="3000" b="1" dirty="0" smtClean="0">
                <a:solidFill>
                  <a:schemeClr val="bg1"/>
                </a:solidFill>
                <a:effectLst/>
              </a:rPr>
              <a:t>Meyakini </a:t>
            </a:r>
            <a:r>
              <a:rPr lang="id-ID" sz="3000" b="1" dirty="0">
                <a:solidFill>
                  <a:schemeClr val="bg1"/>
                </a:solidFill>
                <a:effectLst/>
              </a:rPr>
              <a:t>adanya petunjuk / hukum  yang lebih baik dan lebih sempurna dari al-Quran dan Sunnah Nabi Shallallahu ‘alaihi wa sallam.</a:t>
            </a:r>
            <a:endParaRPr lang="en-US" sz="3000" dirty="0">
              <a:solidFill>
                <a:schemeClr val="bg1"/>
              </a:solidFill>
            </a:endParaRPr>
          </a:p>
        </p:txBody>
      </p:sp>
    </p:spTree>
    <p:extLst>
      <p:ext uri="{BB962C8B-B14F-4D97-AF65-F5344CB8AC3E}">
        <p14:creationId xmlns:p14="http://schemas.microsoft.com/office/powerpoint/2010/main" val="2860297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362200"/>
            <a:ext cx="8229600" cy="3733800"/>
          </a:xfrm>
        </p:spPr>
        <p:txBody>
          <a:bodyPr>
            <a:normAutofit/>
          </a:bodyPr>
          <a:lstStyle/>
          <a:p>
            <a:pPr marL="0" indent="0" algn="ctr">
              <a:buNone/>
            </a:pPr>
            <a:r>
              <a:rPr lang="id-ID" dirty="0">
                <a:solidFill>
                  <a:schemeClr val="bg1"/>
                </a:solidFill>
              </a:rPr>
              <a:t>Allah </a:t>
            </a:r>
            <a:r>
              <a:rPr lang="id-ID" i="1" dirty="0">
                <a:solidFill>
                  <a:schemeClr val="bg1"/>
                </a:solidFill>
              </a:rPr>
              <a:t>Subhanahu wa Ta’ala</a:t>
            </a:r>
            <a:r>
              <a:rPr lang="id-ID" dirty="0">
                <a:solidFill>
                  <a:schemeClr val="bg1"/>
                </a:solidFill>
              </a:rPr>
              <a:t> berfirman:</a:t>
            </a:r>
            <a:endParaRPr lang="en-US" dirty="0">
              <a:solidFill>
                <a:schemeClr val="bg1"/>
              </a:solidFill>
            </a:endParaRPr>
          </a:p>
          <a:p>
            <a:pPr marL="0" indent="0" algn="ctr" rtl="1">
              <a:buNone/>
            </a:pPr>
            <a:r>
              <a:rPr lang="ar-SA" sz="4000" dirty="0">
                <a:solidFill>
                  <a:schemeClr val="bg1"/>
                </a:solidFill>
                <a:cs typeface="Traditional Arabic" pitchFamily="2" charset="-78"/>
              </a:rPr>
              <a:t>وَالَّذِينَ كَفَرُوا فَتَعْسًا لَّهُمْ وَأَضَلَّ أَعْمَالَهُمْ ذَٰلِكَ بِأَنَّهُمْ كَرِهُوا مَا أَنزَلَ اللَّهُ فَأَحْبَطَ أَعْمَالَهُمْ</a:t>
            </a:r>
            <a:endParaRPr lang="en-US" sz="4000" dirty="0">
              <a:solidFill>
                <a:schemeClr val="bg1"/>
              </a:solidFill>
              <a:cs typeface="Traditional Arabic" pitchFamily="2" charset="-78"/>
            </a:endParaRPr>
          </a:p>
          <a:p>
            <a:pPr marL="0" indent="0" algn="ctr">
              <a:buNone/>
            </a:pPr>
            <a:r>
              <a:rPr lang="id-ID" sz="2000" dirty="0">
                <a:solidFill>
                  <a:schemeClr val="bg1"/>
                </a:solidFill>
              </a:rPr>
              <a:t>“Dan orang-orang yang kafir, maka kecelakaanlah bagi mereka dan Allah menghapus amal-amal mereka. Yang demikian itu adalah karena sesungguhnya mereka benci kepada apa yang di-turunkan Allah (Al-Qur-an), lalu Allah menghapuskan (pahala-pahala) amal-amal mereka</a:t>
            </a:r>
            <a:r>
              <a:rPr lang="id-ID" sz="2000" dirty="0" smtClean="0">
                <a:solidFill>
                  <a:schemeClr val="bg1"/>
                </a:solidFill>
              </a:rPr>
              <a:t>.”</a:t>
            </a:r>
            <a:endParaRPr lang="en-ID" sz="2000" dirty="0" smtClean="0">
              <a:solidFill>
                <a:schemeClr val="bg1"/>
              </a:solidFill>
            </a:endParaRPr>
          </a:p>
          <a:p>
            <a:pPr marL="0" indent="0" algn="ctr">
              <a:buNone/>
            </a:pPr>
            <a:r>
              <a:rPr lang="id-ID" dirty="0" smtClean="0">
                <a:solidFill>
                  <a:schemeClr val="bg1"/>
                </a:solidFill>
              </a:rPr>
              <a:t> </a:t>
            </a:r>
            <a:r>
              <a:rPr lang="id-ID" dirty="0">
                <a:solidFill>
                  <a:schemeClr val="bg1"/>
                </a:solidFill>
              </a:rPr>
              <a:t>[</a:t>
            </a:r>
            <a:r>
              <a:rPr lang="id-ID" b="1" dirty="0">
                <a:solidFill>
                  <a:schemeClr val="bg1"/>
                </a:solidFill>
              </a:rPr>
              <a:t>Muhammad: 8-9]</a:t>
            </a:r>
            <a:endParaRPr lang="en-US" dirty="0">
              <a:solidFill>
                <a:schemeClr val="bg1"/>
              </a:solidFill>
            </a:endParaRPr>
          </a:p>
          <a:p>
            <a:pPr marL="0" indent="0" algn="ctr">
              <a:buNone/>
            </a:pPr>
            <a:endParaRPr lang="en-US" dirty="0">
              <a:solidFill>
                <a:schemeClr val="bg1"/>
              </a:solidFill>
            </a:endParaRPr>
          </a:p>
        </p:txBody>
      </p:sp>
      <p:sp>
        <p:nvSpPr>
          <p:cNvPr id="3" name="Title 2"/>
          <p:cNvSpPr>
            <a:spLocks noGrp="1"/>
          </p:cNvSpPr>
          <p:nvPr>
            <p:ph type="title"/>
          </p:nvPr>
        </p:nvSpPr>
        <p:spPr>
          <a:xfrm>
            <a:off x="381000" y="533400"/>
            <a:ext cx="8229600" cy="1752600"/>
          </a:xfrm>
        </p:spPr>
        <p:txBody>
          <a:bodyPr>
            <a:noAutofit/>
          </a:bodyPr>
          <a:lstStyle/>
          <a:p>
            <a:pPr lvl="0"/>
            <a:r>
              <a:rPr lang="en-ID" sz="3600" dirty="0" smtClean="0">
                <a:solidFill>
                  <a:schemeClr val="bg1"/>
                </a:solidFill>
              </a:rPr>
              <a:t/>
            </a:r>
            <a:br>
              <a:rPr lang="en-ID" sz="3600" dirty="0" smtClean="0">
                <a:solidFill>
                  <a:schemeClr val="bg1"/>
                </a:solidFill>
              </a:rPr>
            </a:br>
            <a:r>
              <a:rPr lang="en-ID" sz="3600" dirty="0">
                <a:solidFill>
                  <a:schemeClr val="bg1"/>
                </a:solidFill>
              </a:rPr>
              <a:t/>
            </a:r>
            <a:br>
              <a:rPr lang="en-ID" sz="3600" dirty="0">
                <a:solidFill>
                  <a:schemeClr val="bg1"/>
                </a:solidFill>
              </a:rPr>
            </a:br>
            <a:r>
              <a:rPr lang="en-ID" sz="3600" dirty="0" smtClean="0">
                <a:solidFill>
                  <a:schemeClr val="bg1"/>
                </a:solidFill>
              </a:rPr>
              <a:t/>
            </a:r>
            <a:br>
              <a:rPr lang="en-ID" sz="3600" dirty="0" smtClean="0">
                <a:solidFill>
                  <a:schemeClr val="bg1"/>
                </a:solidFill>
              </a:rPr>
            </a:br>
            <a:r>
              <a:rPr lang="en-ID" sz="3600" dirty="0">
                <a:solidFill>
                  <a:schemeClr val="bg1"/>
                </a:solidFill>
              </a:rPr>
              <a:t/>
            </a:r>
            <a:br>
              <a:rPr lang="en-ID" sz="3600" dirty="0">
                <a:solidFill>
                  <a:schemeClr val="bg1"/>
                </a:solidFill>
              </a:rPr>
            </a:br>
            <a:r>
              <a:rPr lang="en-ID" sz="3600" dirty="0" smtClean="0">
                <a:solidFill>
                  <a:schemeClr val="bg1"/>
                </a:solidFill>
              </a:rPr>
              <a:t>4. </a:t>
            </a:r>
            <a:r>
              <a:rPr lang="id-ID" sz="3600" b="1" dirty="0">
                <a:solidFill>
                  <a:schemeClr val="bg1"/>
                </a:solidFill>
                <a:effectLst/>
              </a:rPr>
              <a:t>Membenci </a:t>
            </a:r>
            <a:r>
              <a:rPr lang="en-ID" sz="3600" b="1" dirty="0" smtClean="0">
                <a:solidFill>
                  <a:schemeClr val="bg1"/>
                </a:solidFill>
                <a:effectLst/>
              </a:rPr>
              <a:t>agama </a:t>
            </a:r>
            <a:r>
              <a:rPr lang="en-ID" sz="3600" b="1" dirty="0" err="1" smtClean="0">
                <a:solidFill>
                  <a:schemeClr val="bg1"/>
                </a:solidFill>
                <a:effectLst/>
              </a:rPr>
              <a:t>islam</a:t>
            </a:r>
            <a:r>
              <a:rPr lang="en-ID" sz="3600" b="1" dirty="0">
                <a:solidFill>
                  <a:schemeClr val="bg1"/>
                </a:solidFill>
                <a:effectLst/>
              </a:rPr>
              <a:t> </a:t>
            </a:r>
            <a:r>
              <a:rPr lang="en-ID" sz="3600" b="1" dirty="0" err="1" smtClean="0">
                <a:solidFill>
                  <a:schemeClr val="bg1"/>
                </a:solidFill>
                <a:effectLst/>
              </a:rPr>
              <a:t>dan</a:t>
            </a:r>
            <a:r>
              <a:rPr lang="en-ID" sz="3600" b="1" dirty="0" smtClean="0">
                <a:solidFill>
                  <a:schemeClr val="bg1"/>
                </a:solidFill>
                <a:effectLst/>
              </a:rPr>
              <a:t> </a:t>
            </a:r>
            <a:r>
              <a:rPr lang="en-ID" sz="3600" b="1" dirty="0" err="1" smtClean="0">
                <a:solidFill>
                  <a:schemeClr val="bg1"/>
                </a:solidFill>
                <a:effectLst/>
              </a:rPr>
              <a:t>sunnah</a:t>
            </a:r>
            <a:r>
              <a:rPr lang="id-ID" sz="3600" b="1" dirty="0" smtClean="0">
                <a:solidFill>
                  <a:schemeClr val="bg1"/>
                </a:solidFill>
                <a:effectLst/>
              </a:rPr>
              <a:t> </a:t>
            </a:r>
            <a:r>
              <a:rPr lang="id-ID" sz="3600" b="1" dirty="0">
                <a:solidFill>
                  <a:schemeClr val="bg1"/>
                </a:solidFill>
                <a:effectLst/>
              </a:rPr>
              <a:t>Rasulullah </a:t>
            </a:r>
            <a:r>
              <a:rPr lang="en-ID" sz="3600" b="1" dirty="0" smtClean="0">
                <a:solidFill>
                  <a:schemeClr val="bg1"/>
                </a:solidFill>
                <a:effectLst/>
              </a:rPr>
              <a:t>s</a:t>
            </a:r>
            <a:r>
              <a:rPr lang="id-ID" sz="3600" b="1" dirty="0" smtClean="0">
                <a:solidFill>
                  <a:schemeClr val="bg1"/>
                </a:solidFill>
                <a:effectLst/>
              </a:rPr>
              <a:t>hallallahu </a:t>
            </a:r>
            <a:r>
              <a:rPr lang="id-ID" sz="3600" b="1" dirty="0">
                <a:solidFill>
                  <a:schemeClr val="bg1"/>
                </a:solidFill>
                <a:effectLst/>
              </a:rPr>
              <a:t>‘alaihi wa </a:t>
            </a:r>
            <a:r>
              <a:rPr lang="id-ID" sz="3600" b="1" dirty="0" smtClean="0">
                <a:solidFill>
                  <a:schemeClr val="bg1"/>
                </a:solidFill>
                <a:effectLst/>
              </a:rPr>
              <a:t>sallam</a:t>
            </a:r>
            <a:r>
              <a:rPr lang="en-ID" sz="3600" b="1" dirty="0" smtClean="0">
                <a:solidFill>
                  <a:schemeClr val="bg1"/>
                </a:solidFill>
                <a:effectLst/>
              </a:rPr>
              <a:t>.</a:t>
            </a:r>
            <a:endParaRPr lang="en-US" sz="3600" dirty="0">
              <a:solidFill>
                <a:schemeClr val="bg1"/>
              </a:solidFill>
            </a:endParaRPr>
          </a:p>
        </p:txBody>
      </p:sp>
    </p:spTree>
    <p:extLst>
      <p:ext uri="{BB962C8B-B14F-4D97-AF65-F5344CB8AC3E}">
        <p14:creationId xmlns:p14="http://schemas.microsoft.com/office/powerpoint/2010/main" val="1650908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0" indent="0" algn="ctr">
              <a:lnSpc>
                <a:spcPct val="160000"/>
              </a:lnSpc>
              <a:buNone/>
            </a:pPr>
            <a:r>
              <a:rPr lang="ar-SA" sz="3900" b="1" dirty="0" smtClean="0">
                <a:solidFill>
                  <a:schemeClr val="bg1"/>
                </a:solidFill>
              </a:rPr>
              <a:t> </a:t>
            </a:r>
            <a:r>
              <a:rPr lang="ar-SA" sz="3900" dirty="0">
                <a:solidFill>
                  <a:schemeClr val="bg1"/>
                </a:solidFill>
                <a:cs typeface="Traditional Arabic" pitchFamily="2" charset="-78"/>
              </a:rPr>
              <a:t>وَلَئِنْ سَأَلْتَهُمْ لَيَقُولُنَّ إِنَّمَا كُنَّا نَخُوضُ وَنَلْعَبُ قُلْ أَبِاللَّهِ وَآيَاتِهِ وَرَسُولِهِ كُنْتُمْ تَسْتَهْزِئُونَ (65) لَا تَعْتَذِرُوا قَدْ كَفَرْتُمْ بَعْدَ إِيمَانِكُمْ</a:t>
            </a:r>
            <a:endParaRPr lang="en-ID" sz="3900" dirty="0">
              <a:solidFill>
                <a:schemeClr val="bg1"/>
              </a:solidFill>
              <a:cs typeface="Traditional Arabic" pitchFamily="2" charset="-78"/>
            </a:endParaRPr>
          </a:p>
          <a:p>
            <a:pPr marL="0" indent="0" algn="ctr">
              <a:buNone/>
            </a:pPr>
            <a:r>
              <a:rPr lang="ar-SA" dirty="0" smtClean="0">
                <a:solidFill>
                  <a:schemeClr val="bg1"/>
                </a:solidFill>
              </a:rPr>
              <a:t> </a:t>
            </a:r>
            <a:r>
              <a:rPr lang="id-ID" dirty="0">
                <a:solidFill>
                  <a:schemeClr val="bg1"/>
                </a:solidFill>
              </a:rPr>
              <a:t>“… Katakanlah: ‘</a:t>
            </a:r>
            <a:r>
              <a:rPr lang="id-ID" b="1" dirty="0">
                <a:solidFill>
                  <a:schemeClr val="bg1"/>
                </a:solidFill>
              </a:rPr>
              <a:t>Apakah dengan Allah, ayat-ayat-Nya dan Rasul-Nya kamu selalu berolok-olok</a:t>
            </a:r>
            <a:r>
              <a:rPr lang="id-ID" dirty="0">
                <a:solidFill>
                  <a:schemeClr val="bg1"/>
                </a:solidFill>
              </a:rPr>
              <a:t>?’ Tidak usah kamu minta maaf, </a:t>
            </a:r>
            <a:r>
              <a:rPr lang="id-ID" b="1" dirty="0">
                <a:solidFill>
                  <a:schemeClr val="bg1"/>
                </a:solidFill>
              </a:rPr>
              <a:t>karena kamu kafir sesudah beriman</a:t>
            </a:r>
            <a:r>
              <a:rPr lang="id-ID" dirty="0">
                <a:solidFill>
                  <a:schemeClr val="bg1"/>
                </a:solidFill>
              </a:rPr>
              <a:t>. Jika Kami memaafkan segolongan dari kamu (lantaran mereka taubat), niscaya Kami akan mengadzab golongan (yang lain) di sebabkan mereka adalah orang-orang yang selalu berbuat dosa.” [</a:t>
            </a:r>
            <a:r>
              <a:rPr lang="id-ID" b="1" dirty="0">
                <a:solidFill>
                  <a:schemeClr val="bg1"/>
                </a:solidFill>
              </a:rPr>
              <a:t>At-Taubah: 65-66</a:t>
            </a:r>
            <a:r>
              <a:rPr lang="id-ID" dirty="0">
                <a:solidFill>
                  <a:schemeClr val="bg1"/>
                </a:solidFill>
              </a:rPr>
              <a:t>]</a:t>
            </a:r>
            <a:endParaRPr lang="en-US" dirty="0">
              <a:solidFill>
                <a:schemeClr val="bg1"/>
              </a:solidFill>
            </a:endParaRPr>
          </a:p>
          <a:p>
            <a:pPr marL="0" indent="0" algn="ctr">
              <a:buNone/>
            </a:pPr>
            <a:endParaRPr lang="en-US" dirty="0">
              <a:solidFill>
                <a:schemeClr val="bg1"/>
              </a:solidFill>
            </a:endParaRPr>
          </a:p>
        </p:txBody>
      </p:sp>
      <p:sp>
        <p:nvSpPr>
          <p:cNvPr id="3" name="Title 2"/>
          <p:cNvSpPr>
            <a:spLocks noGrp="1"/>
          </p:cNvSpPr>
          <p:nvPr>
            <p:ph type="title"/>
          </p:nvPr>
        </p:nvSpPr>
        <p:spPr>
          <a:xfrm>
            <a:off x="457200" y="152400"/>
            <a:ext cx="8229600" cy="838200"/>
          </a:xfrm>
        </p:spPr>
        <p:txBody>
          <a:bodyPr>
            <a:normAutofit/>
          </a:bodyPr>
          <a:lstStyle/>
          <a:p>
            <a:pPr lvl="0" algn="ctr"/>
            <a:r>
              <a:rPr lang="en-ID" dirty="0" smtClean="0">
                <a:solidFill>
                  <a:schemeClr val="bg1"/>
                </a:solidFill>
              </a:rPr>
              <a:t>5. </a:t>
            </a:r>
            <a:r>
              <a:rPr lang="id-ID" b="1" dirty="0">
                <a:solidFill>
                  <a:schemeClr val="bg1"/>
                </a:solidFill>
                <a:effectLst/>
              </a:rPr>
              <a:t>MENGHINA </a:t>
            </a:r>
            <a:r>
              <a:rPr lang="id-ID" b="1" dirty="0" smtClean="0">
                <a:solidFill>
                  <a:schemeClr val="bg1"/>
                </a:solidFill>
                <a:effectLst/>
              </a:rPr>
              <a:t>ISLAM</a:t>
            </a:r>
            <a:endParaRPr lang="en-US" dirty="0">
              <a:solidFill>
                <a:schemeClr val="bg1"/>
              </a:solidFill>
            </a:endParaRPr>
          </a:p>
        </p:txBody>
      </p:sp>
    </p:spTree>
    <p:extLst>
      <p:ext uri="{BB962C8B-B14F-4D97-AF65-F5344CB8AC3E}">
        <p14:creationId xmlns:p14="http://schemas.microsoft.com/office/powerpoint/2010/main" val="4073109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id-ID" dirty="0">
                <a:solidFill>
                  <a:schemeClr val="bg1"/>
                </a:solidFill>
              </a:rPr>
              <a:t>Allah Ta’ala berfirman:</a:t>
            </a:r>
            <a:endParaRPr lang="en-US" dirty="0">
              <a:solidFill>
                <a:schemeClr val="bg1"/>
              </a:solidFill>
            </a:endParaRPr>
          </a:p>
          <a:p>
            <a:pPr marL="0" indent="0" algn="ctr" rtl="1">
              <a:buNone/>
            </a:pPr>
            <a:r>
              <a:rPr lang="ar-SA" sz="4400" dirty="0">
                <a:solidFill>
                  <a:schemeClr val="bg1"/>
                </a:solidFill>
                <a:cs typeface="Traditional Arabic" pitchFamily="2" charset="-78"/>
              </a:rPr>
              <a:t>وَمَا يُعَلِّمَانِ مِنْ أَحَدٍ حَتَّىٰ يَقُولَا إِنَّمَا نَحْنُ فِتْنَةٌ فَلَا تَكْفُرْ </a:t>
            </a:r>
            <a:endParaRPr lang="en-US" sz="4400" dirty="0">
              <a:solidFill>
                <a:schemeClr val="bg1"/>
              </a:solidFill>
              <a:cs typeface="Traditional Arabic" pitchFamily="2" charset="-78"/>
            </a:endParaRPr>
          </a:p>
          <a:p>
            <a:pPr marL="0" indent="0" algn="ctr">
              <a:buNone/>
            </a:pPr>
            <a:r>
              <a:rPr lang="id-ID" dirty="0">
                <a:solidFill>
                  <a:schemeClr val="bg1"/>
                </a:solidFill>
              </a:rPr>
              <a:t>“…Sedang keduanya tidak mengajarkan (sesuatu) kepada seorang pun sebelum mengatakan: ‘Sesungguhnya kami hanya cobaan (bagimu), sebab itu </a:t>
            </a:r>
            <a:r>
              <a:rPr lang="id-ID" b="1" dirty="0">
                <a:solidFill>
                  <a:schemeClr val="bg1"/>
                </a:solidFill>
              </a:rPr>
              <a:t>janganlah kamu kafir</a:t>
            </a:r>
            <a:r>
              <a:rPr lang="id-ID" dirty="0">
                <a:solidFill>
                  <a:schemeClr val="bg1"/>
                </a:solidFill>
              </a:rPr>
              <a:t>…(</a:t>
            </a:r>
            <a:r>
              <a:rPr lang="id-ID" b="1" dirty="0">
                <a:solidFill>
                  <a:schemeClr val="bg1"/>
                </a:solidFill>
              </a:rPr>
              <a:t>karena Sihir Itu</a:t>
            </a:r>
            <a:r>
              <a:rPr lang="id-ID" dirty="0">
                <a:solidFill>
                  <a:schemeClr val="bg1"/>
                </a:solidFill>
              </a:rPr>
              <a:t>)’” [</a:t>
            </a:r>
            <a:r>
              <a:rPr lang="id-ID" b="1" dirty="0">
                <a:solidFill>
                  <a:schemeClr val="bg1"/>
                </a:solidFill>
              </a:rPr>
              <a:t>Al-Baqarah: 102</a:t>
            </a:r>
            <a:r>
              <a:rPr lang="id-ID" dirty="0">
                <a:solidFill>
                  <a:schemeClr val="bg1"/>
                </a:solidFill>
              </a:rPr>
              <a:t>]</a:t>
            </a:r>
            <a:endParaRPr lang="en-US" dirty="0">
              <a:solidFill>
                <a:schemeClr val="bg1"/>
              </a:solidFill>
            </a:endParaRPr>
          </a:p>
          <a:p>
            <a:pPr marL="0" indent="0" algn="ctr">
              <a:buNone/>
            </a:pPr>
            <a:endParaRPr lang="en-US" dirty="0">
              <a:solidFill>
                <a:schemeClr val="bg1"/>
              </a:solidFill>
            </a:endParaRPr>
          </a:p>
        </p:txBody>
      </p:sp>
      <p:sp>
        <p:nvSpPr>
          <p:cNvPr id="3" name="Title 2"/>
          <p:cNvSpPr>
            <a:spLocks noGrp="1"/>
          </p:cNvSpPr>
          <p:nvPr>
            <p:ph type="title"/>
          </p:nvPr>
        </p:nvSpPr>
        <p:spPr>
          <a:xfrm>
            <a:off x="457200" y="152400"/>
            <a:ext cx="8229600" cy="914400"/>
          </a:xfrm>
        </p:spPr>
        <p:txBody>
          <a:bodyPr>
            <a:normAutofit/>
          </a:bodyPr>
          <a:lstStyle/>
          <a:p>
            <a:pPr lvl="0"/>
            <a:r>
              <a:rPr lang="en-ID" dirty="0" smtClean="0"/>
              <a:t>6. </a:t>
            </a:r>
            <a:r>
              <a:rPr lang="id-ID" b="1" dirty="0">
                <a:effectLst/>
              </a:rPr>
              <a:t>MELAKUKAN </a:t>
            </a:r>
            <a:r>
              <a:rPr lang="id-ID" b="1" dirty="0" smtClean="0">
                <a:effectLst/>
              </a:rPr>
              <a:t>SIHIR</a:t>
            </a:r>
            <a:endParaRPr lang="en-US" dirty="0"/>
          </a:p>
        </p:txBody>
      </p:sp>
    </p:spTree>
    <p:extLst>
      <p:ext uri="{BB962C8B-B14F-4D97-AF65-F5344CB8AC3E}">
        <p14:creationId xmlns:p14="http://schemas.microsoft.com/office/powerpoint/2010/main" val="3971631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1200"/>
            <a:ext cx="8229600" cy="4114800"/>
          </a:xfrm>
        </p:spPr>
        <p:txBody>
          <a:bodyPr>
            <a:normAutofit fontScale="92500" lnSpcReduction="20000"/>
          </a:bodyPr>
          <a:lstStyle/>
          <a:p>
            <a:pPr marL="0" indent="0" algn="ctr">
              <a:buNone/>
            </a:pPr>
            <a:endParaRPr lang="en-ID" dirty="0" smtClean="0"/>
          </a:p>
          <a:p>
            <a:pPr marL="0" indent="0" algn="ctr">
              <a:lnSpc>
                <a:spcPct val="170000"/>
              </a:lnSpc>
              <a:buNone/>
            </a:pPr>
            <a:r>
              <a:rPr lang="ar-SA" b="1" dirty="0">
                <a:cs typeface="Traditional Arabic" pitchFamily="2" charset="-78"/>
              </a:rPr>
              <a:t>يَا أَيُّهَا الَّذِينَ آمَنُوا لَا تَتَّخِذُوا الْيَهُودَ وَالنَّصَارَى أَوْلِيَاءَ بَعْضُهُمْ أَوْلِيَاءُ بَعْضٍ وَمَنْ يَتَوَلَّهُمْ مِنْكُمْ فَإِنَّهُ مِنْهُمْ إِنَّ اللَّهَ لَا يَهْدِي الْقَوْمَ الظَّالِمِينَ</a:t>
            </a:r>
            <a:endParaRPr lang="ar-SA" dirty="0">
              <a:cs typeface="Traditional Arabic" pitchFamily="2" charset="-78"/>
            </a:endParaRPr>
          </a:p>
          <a:p>
            <a:pPr marL="0" indent="0" algn="ctr">
              <a:buNone/>
            </a:pPr>
            <a:r>
              <a:rPr lang="id-ID" dirty="0" smtClean="0"/>
              <a:t>“</a:t>
            </a:r>
            <a:r>
              <a:rPr lang="id-ID" dirty="0"/>
              <a:t>Wahai orang-orang yang beriman, </a:t>
            </a:r>
            <a:r>
              <a:rPr lang="id-ID" b="1" dirty="0"/>
              <a:t>janganlah kamu menjadikan orang-orang Yahudi dan Nasrani sebagai pemimpin bagimu</a:t>
            </a:r>
            <a:r>
              <a:rPr lang="id-ID" dirty="0"/>
              <a:t>; sebagian mereka adalah pemimpin bagi sebagian yang lain. Barangsiapa di antara kamu yang menjadikan mereka sebagai pemimpin, maka </a:t>
            </a:r>
            <a:r>
              <a:rPr lang="id-ID" b="1" dirty="0"/>
              <a:t>sesungguhnya orang itu termasuk golongan mereka</a:t>
            </a:r>
            <a:r>
              <a:rPr lang="id-ID" dirty="0"/>
              <a:t>. Sesungguhnya Allah tidak memberi petunjuk kepada orang-orang yang zhalim.” [Al-Maa-idah: 51] </a:t>
            </a:r>
            <a:endParaRPr lang="en-US" dirty="0"/>
          </a:p>
        </p:txBody>
      </p:sp>
      <p:sp>
        <p:nvSpPr>
          <p:cNvPr id="3" name="Title 2"/>
          <p:cNvSpPr>
            <a:spLocks noGrp="1"/>
          </p:cNvSpPr>
          <p:nvPr>
            <p:ph type="title"/>
          </p:nvPr>
        </p:nvSpPr>
        <p:spPr>
          <a:xfrm>
            <a:off x="457200" y="152400"/>
            <a:ext cx="8229600" cy="2895600"/>
          </a:xfrm>
        </p:spPr>
        <p:txBody>
          <a:bodyPr>
            <a:normAutofit fontScale="90000"/>
          </a:bodyPr>
          <a:lstStyle/>
          <a:p>
            <a:pPr lvl="0"/>
            <a:r>
              <a:rPr lang="en-ID" sz="3200" dirty="0" smtClean="0">
                <a:solidFill>
                  <a:schemeClr val="bg1"/>
                </a:solidFill>
              </a:rPr>
              <a:t>7. </a:t>
            </a:r>
            <a:r>
              <a:rPr lang="id-ID" sz="3200" b="1" dirty="0">
                <a:solidFill>
                  <a:schemeClr val="bg1"/>
                </a:solidFill>
                <a:effectLst/>
              </a:rPr>
              <a:t>Memberikan pertolongan kepada orang kafir dan membantu mereka dalam rangka memerangi kaum </a:t>
            </a:r>
            <a:r>
              <a:rPr lang="id-ID" sz="3200" b="1" dirty="0" smtClean="0">
                <a:solidFill>
                  <a:schemeClr val="bg1"/>
                </a:solidFill>
                <a:effectLst/>
              </a:rPr>
              <a:t>Muslimin</a:t>
            </a:r>
            <a:r>
              <a:rPr lang="en-ID" sz="3200" b="1" dirty="0" smtClean="0">
                <a:solidFill>
                  <a:schemeClr val="bg1"/>
                </a:solidFill>
                <a:effectLst/>
              </a:rPr>
              <a:t/>
            </a:r>
            <a:br>
              <a:rPr lang="en-ID" sz="3200" b="1" dirty="0" smtClean="0">
                <a:solidFill>
                  <a:schemeClr val="bg1"/>
                </a:solidFill>
                <a:effectLst/>
              </a:rPr>
            </a:br>
            <a:r>
              <a:rPr lang="en-ID" sz="3200" b="1" dirty="0">
                <a:solidFill>
                  <a:schemeClr val="bg1"/>
                </a:solidFill>
                <a:effectLst/>
              </a:rPr>
              <a:t/>
            </a:r>
            <a:br>
              <a:rPr lang="en-ID" sz="3200" b="1" dirty="0">
                <a:solidFill>
                  <a:schemeClr val="bg1"/>
                </a:solidFill>
                <a:effectLst/>
              </a:rPr>
            </a:br>
            <a:r>
              <a:rPr lang="en-ID" sz="3200" b="1" dirty="0" smtClean="0">
                <a:solidFill>
                  <a:schemeClr val="bg1"/>
                </a:solidFill>
                <a:effectLst/>
              </a:rPr>
              <a:t/>
            </a:r>
            <a:br>
              <a:rPr lang="en-ID" sz="3200" b="1" dirty="0" smtClean="0">
                <a:solidFill>
                  <a:schemeClr val="bg1"/>
                </a:solidFill>
                <a:effectLst/>
              </a:rPr>
            </a:br>
            <a:endParaRPr lang="en-US" sz="3200" dirty="0">
              <a:solidFill>
                <a:schemeClr val="bg1"/>
              </a:solidFill>
            </a:endParaRPr>
          </a:p>
        </p:txBody>
      </p:sp>
    </p:spTree>
    <p:extLst>
      <p:ext uri="{BB962C8B-B14F-4D97-AF65-F5344CB8AC3E}">
        <p14:creationId xmlns:p14="http://schemas.microsoft.com/office/powerpoint/2010/main" val="3663558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0"/>
            <a:ext cx="8229600" cy="3810000"/>
          </a:xfrm>
        </p:spPr>
        <p:txBody>
          <a:bodyPr/>
          <a:lstStyle/>
          <a:p>
            <a:pPr marL="0" indent="0" algn="ctr" rtl="1">
              <a:buNone/>
            </a:pPr>
            <a:r>
              <a:rPr lang="id-ID" dirty="0"/>
              <a:t>Allah Ta’ala berfirman:</a:t>
            </a:r>
            <a:endParaRPr lang="en-US" dirty="0"/>
          </a:p>
          <a:p>
            <a:pPr marL="0" indent="0" algn="ctr" rtl="1">
              <a:buNone/>
            </a:pPr>
            <a:r>
              <a:rPr lang="id-ID" dirty="0"/>
              <a:t> </a:t>
            </a:r>
            <a:endParaRPr lang="en-US" dirty="0"/>
          </a:p>
          <a:p>
            <a:pPr marL="0" indent="0" algn="ctr" rtl="1">
              <a:buNone/>
            </a:pPr>
            <a:r>
              <a:rPr lang="ar-SA" sz="3600" dirty="0">
                <a:cs typeface="Traditional Arabic" pitchFamily="2" charset="-78"/>
              </a:rPr>
              <a:t>قُلْ يَا أَيُّهَا النَّاسُ إِنِّي رَسُولُ اللَّهِ إِلَيْكُمْ جَمِيعًا </a:t>
            </a:r>
            <a:r>
              <a:rPr lang="id-ID" dirty="0"/>
              <a:t> </a:t>
            </a:r>
            <a:endParaRPr lang="en-US" dirty="0"/>
          </a:p>
          <a:p>
            <a:pPr marL="0" indent="0" algn="ctr" rtl="1">
              <a:buNone/>
            </a:pPr>
            <a:r>
              <a:rPr lang="id-ID" dirty="0"/>
              <a:t> “Katakanlah: ‘Hai manusia, sesungguhnya aku adalah utusan Allah kepadamu semua…” [</a:t>
            </a:r>
            <a:r>
              <a:rPr lang="id-ID" b="1" dirty="0"/>
              <a:t>Al-A’raaf: 158</a:t>
            </a:r>
            <a:r>
              <a:rPr lang="id-ID" dirty="0"/>
              <a:t>]</a:t>
            </a:r>
            <a:endParaRPr lang="en-US" dirty="0"/>
          </a:p>
          <a:p>
            <a:pPr marL="0" indent="0" algn="ctr" rtl="1">
              <a:buNone/>
            </a:pPr>
            <a:endParaRPr lang="en-US" dirty="0"/>
          </a:p>
        </p:txBody>
      </p:sp>
      <p:sp>
        <p:nvSpPr>
          <p:cNvPr id="3" name="Title 2"/>
          <p:cNvSpPr>
            <a:spLocks noGrp="1"/>
          </p:cNvSpPr>
          <p:nvPr>
            <p:ph type="title"/>
          </p:nvPr>
        </p:nvSpPr>
        <p:spPr>
          <a:xfrm>
            <a:off x="457200" y="152400"/>
            <a:ext cx="8229600" cy="1828800"/>
          </a:xfrm>
        </p:spPr>
        <p:txBody>
          <a:bodyPr>
            <a:normAutofit/>
          </a:bodyPr>
          <a:lstStyle/>
          <a:p>
            <a:pPr lvl="0"/>
            <a:r>
              <a:rPr lang="en-ID" sz="2000" dirty="0" smtClean="0">
                <a:solidFill>
                  <a:schemeClr val="bg1"/>
                </a:solidFill>
              </a:rPr>
              <a:t>8. </a:t>
            </a:r>
            <a:r>
              <a:rPr lang="id-ID" sz="2000" b="1" dirty="0">
                <a:solidFill>
                  <a:schemeClr val="bg1"/>
                </a:solidFill>
                <a:effectLst/>
              </a:rPr>
              <a:t>Meyakini Bahwa Sebagian Manusia Bebas Keluar Dari Syari’at Nabi Muhammad Shallallahu ‘Alaihi Wa </a:t>
            </a:r>
            <a:r>
              <a:rPr lang="id-ID" sz="2000" b="1" dirty="0" smtClean="0">
                <a:solidFill>
                  <a:schemeClr val="bg1"/>
                </a:solidFill>
                <a:effectLst/>
              </a:rPr>
              <a:t>Sallam</a:t>
            </a:r>
            <a:r>
              <a:rPr lang="en-ID" sz="2000" b="1" dirty="0">
                <a:solidFill>
                  <a:schemeClr val="bg1"/>
                </a:solidFill>
                <a:effectLst/>
              </a:rPr>
              <a:t> </a:t>
            </a:r>
            <a:r>
              <a:rPr lang="en-ID" sz="2000" b="1" dirty="0" smtClean="0">
                <a:solidFill>
                  <a:schemeClr val="bg1"/>
                </a:solidFill>
                <a:effectLst/>
              </a:rPr>
              <a:t>(</a:t>
            </a:r>
            <a:r>
              <a:rPr lang="en-ID" sz="2000" b="1" dirty="0" err="1" smtClean="0">
                <a:solidFill>
                  <a:schemeClr val="bg1"/>
                </a:solidFill>
                <a:effectLst/>
              </a:rPr>
              <a:t>Seperti</a:t>
            </a:r>
            <a:r>
              <a:rPr lang="en-ID" sz="2000" b="1" dirty="0" smtClean="0">
                <a:solidFill>
                  <a:schemeClr val="bg1"/>
                </a:solidFill>
                <a:effectLst/>
              </a:rPr>
              <a:t> </a:t>
            </a:r>
            <a:r>
              <a:rPr lang="en-ID" sz="2000" b="1" dirty="0" err="1" smtClean="0">
                <a:solidFill>
                  <a:schemeClr val="bg1"/>
                </a:solidFill>
                <a:effectLst/>
              </a:rPr>
              <a:t>sebagian</a:t>
            </a:r>
            <a:r>
              <a:rPr lang="en-ID" sz="2000" b="1" dirty="0" smtClean="0">
                <a:solidFill>
                  <a:schemeClr val="bg1"/>
                </a:solidFill>
                <a:effectLst/>
              </a:rPr>
              <a:t> orang yang </a:t>
            </a:r>
            <a:r>
              <a:rPr lang="en-ID" sz="2000" b="1" dirty="0" err="1" smtClean="0">
                <a:solidFill>
                  <a:schemeClr val="bg1"/>
                </a:solidFill>
                <a:effectLst/>
              </a:rPr>
              <a:t>tidak</a:t>
            </a:r>
            <a:r>
              <a:rPr lang="en-ID" sz="2000" b="1" dirty="0" smtClean="0">
                <a:solidFill>
                  <a:schemeClr val="bg1"/>
                </a:solidFill>
                <a:effectLst/>
              </a:rPr>
              <a:t> </a:t>
            </a:r>
            <a:r>
              <a:rPr lang="en-ID" sz="2000" b="1" dirty="0" err="1" smtClean="0">
                <a:solidFill>
                  <a:schemeClr val="bg1"/>
                </a:solidFill>
                <a:effectLst/>
              </a:rPr>
              <a:t>shalat</a:t>
            </a:r>
            <a:r>
              <a:rPr lang="en-ID" sz="2000" b="1" dirty="0" smtClean="0">
                <a:solidFill>
                  <a:schemeClr val="bg1"/>
                </a:solidFill>
                <a:effectLst/>
              </a:rPr>
              <a:t> </a:t>
            </a:r>
            <a:r>
              <a:rPr lang="en-ID" sz="2000" b="1" dirty="0" err="1" smtClean="0">
                <a:solidFill>
                  <a:schemeClr val="bg1"/>
                </a:solidFill>
                <a:effectLst/>
              </a:rPr>
              <a:t>dan</a:t>
            </a:r>
            <a:r>
              <a:rPr lang="en-ID" sz="2000" b="1" dirty="0" smtClean="0">
                <a:solidFill>
                  <a:schemeClr val="bg1"/>
                </a:solidFill>
                <a:effectLst/>
              </a:rPr>
              <a:t> </a:t>
            </a:r>
            <a:r>
              <a:rPr lang="en-ID" sz="2000" b="1" dirty="0" err="1" smtClean="0">
                <a:solidFill>
                  <a:schemeClr val="bg1"/>
                </a:solidFill>
                <a:effectLst/>
              </a:rPr>
              <a:t>tidak</a:t>
            </a:r>
            <a:r>
              <a:rPr lang="en-ID" sz="2000" b="1" dirty="0" smtClean="0">
                <a:solidFill>
                  <a:schemeClr val="bg1"/>
                </a:solidFill>
                <a:effectLst/>
              </a:rPr>
              <a:t> </a:t>
            </a:r>
            <a:r>
              <a:rPr lang="en-ID" sz="2000" b="1" dirty="0" err="1" smtClean="0">
                <a:solidFill>
                  <a:schemeClr val="bg1"/>
                </a:solidFill>
                <a:effectLst/>
              </a:rPr>
              <a:t>melakukan</a:t>
            </a:r>
            <a:r>
              <a:rPr lang="en-ID" sz="2000" b="1" dirty="0" smtClean="0">
                <a:solidFill>
                  <a:schemeClr val="bg1"/>
                </a:solidFill>
                <a:effectLst/>
              </a:rPr>
              <a:t> </a:t>
            </a:r>
            <a:r>
              <a:rPr lang="en-ID" sz="2000" b="1" dirty="0" err="1" smtClean="0">
                <a:solidFill>
                  <a:schemeClr val="bg1"/>
                </a:solidFill>
                <a:effectLst/>
              </a:rPr>
              <a:t>syariat</a:t>
            </a:r>
            <a:r>
              <a:rPr lang="en-ID" sz="2000" b="1" dirty="0" smtClean="0">
                <a:solidFill>
                  <a:schemeClr val="bg1"/>
                </a:solidFill>
                <a:effectLst/>
              </a:rPr>
              <a:t> </a:t>
            </a:r>
            <a:r>
              <a:rPr lang="en-ID" sz="2000" b="1" dirty="0" err="1" smtClean="0">
                <a:solidFill>
                  <a:schemeClr val="bg1"/>
                </a:solidFill>
                <a:effectLst/>
              </a:rPr>
              <a:t>karena</a:t>
            </a:r>
            <a:r>
              <a:rPr lang="en-ID" sz="2000" b="1" dirty="0" smtClean="0">
                <a:solidFill>
                  <a:schemeClr val="bg1"/>
                </a:solidFill>
                <a:effectLst/>
              </a:rPr>
              <a:t> </a:t>
            </a:r>
            <a:r>
              <a:rPr lang="en-ID" sz="2000" b="1" dirty="0" err="1" smtClean="0">
                <a:solidFill>
                  <a:schemeClr val="bg1"/>
                </a:solidFill>
                <a:effectLst/>
              </a:rPr>
              <a:t>merasa</a:t>
            </a:r>
            <a:r>
              <a:rPr lang="en-ID" sz="2000" b="1" dirty="0" smtClean="0">
                <a:solidFill>
                  <a:schemeClr val="bg1"/>
                </a:solidFill>
                <a:effectLst/>
              </a:rPr>
              <a:t> </a:t>
            </a:r>
            <a:r>
              <a:rPr lang="en-ID" sz="2000" b="1" dirty="0" err="1" smtClean="0">
                <a:solidFill>
                  <a:schemeClr val="bg1"/>
                </a:solidFill>
                <a:effectLst/>
              </a:rPr>
              <a:t>sudah</a:t>
            </a:r>
            <a:r>
              <a:rPr lang="en-ID" sz="2000" b="1" dirty="0" smtClean="0">
                <a:solidFill>
                  <a:schemeClr val="bg1"/>
                </a:solidFill>
                <a:effectLst/>
              </a:rPr>
              <a:t> </a:t>
            </a:r>
            <a:r>
              <a:rPr lang="en-ID" sz="2000" b="1" dirty="0" err="1" smtClean="0">
                <a:solidFill>
                  <a:schemeClr val="bg1"/>
                </a:solidFill>
                <a:effectLst/>
              </a:rPr>
              <a:t>sampai</a:t>
            </a:r>
            <a:r>
              <a:rPr lang="en-ID" sz="2000" b="1" dirty="0" smtClean="0">
                <a:solidFill>
                  <a:schemeClr val="bg1"/>
                </a:solidFill>
                <a:effectLst/>
              </a:rPr>
              <a:t> </a:t>
            </a:r>
            <a:r>
              <a:rPr lang="en-ID" sz="2000" b="1" dirty="0" err="1" smtClean="0">
                <a:solidFill>
                  <a:schemeClr val="bg1"/>
                </a:solidFill>
                <a:effectLst/>
              </a:rPr>
              <a:t>tingkatan</a:t>
            </a:r>
            <a:r>
              <a:rPr lang="en-ID" sz="2000" b="1" dirty="0" smtClean="0">
                <a:solidFill>
                  <a:schemeClr val="bg1"/>
                </a:solidFill>
                <a:effectLst/>
              </a:rPr>
              <a:t> </a:t>
            </a:r>
            <a:r>
              <a:rPr lang="en-ID" sz="2000" b="1" dirty="0" err="1" smtClean="0">
                <a:solidFill>
                  <a:schemeClr val="bg1"/>
                </a:solidFill>
                <a:effectLst/>
              </a:rPr>
              <a:t>ma’rifat</a:t>
            </a:r>
            <a:r>
              <a:rPr lang="en-ID" sz="2000" b="1" dirty="0" smtClean="0">
                <a:solidFill>
                  <a:schemeClr val="bg1"/>
                </a:solidFill>
                <a:effectLst/>
              </a:rPr>
              <a:t>)</a:t>
            </a:r>
            <a:endParaRPr lang="en-US" sz="2000" dirty="0">
              <a:solidFill>
                <a:schemeClr val="bg1"/>
              </a:solidFill>
            </a:endParaRPr>
          </a:p>
        </p:txBody>
      </p:sp>
    </p:spTree>
    <p:extLst>
      <p:ext uri="{BB962C8B-B14F-4D97-AF65-F5344CB8AC3E}">
        <p14:creationId xmlns:p14="http://schemas.microsoft.com/office/powerpoint/2010/main" val="28240194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id-ID" dirty="0"/>
              <a:t> </a:t>
            </a:r>
            <a:endParaRPr lang="en-US" dirty="0"/>
          </a:p>
          <a:p>
            <a:pPr marL="0" indent="0" algn="ctr">
              <a:buNone/>
            </a:pPr>
            <a:r>
              <a:rPr lang="id-ID" dirty="0"/>
              <a:t>Firman Allah Ta’ala:</a:t>
            </a:r>
            <a:endParaRPr lang="en-US" dirty="0"/>
          </a:p>
          <a:p>
            <a:pPr marL="0" indent="0" algn="ctr" rtl="1">
              <a:buNone/>
            </a:pPr>
            <a:r>
              <a:rPr lang="ar-SA" dirty="0">
                <a:cs typeface="Traditional Arabic" pitchFamily="2" charset="-78"/>
              </a:rPr>
              <a:t>وَالَّذِينَ كَفَرُوا عَمَّا أُنذِرُوا مُعْرِضُونَ</a:t>
            </a:r>
            <a:endParaRPr lang="en-US" dirty="0">
              <a:cs typeface="Traditional Arabic" pitchFamily="2" charset="-78"/>
            </a:endParaRPr>
          </a:p>
          <a:p>
            <a:pPr marL="0" indent="0" algn="ctr">
              <a:buNone/>
            </a:pPr>
            <a:r>
              <a:rPr lang="id-ID" dirty="0"/>
              <a:t>“… Dan orang-orang yang kafir berpaling dari apa yang diperingatkan kepada mereka.” [</a:t>
            </a:r>
            <a:r>
              <a:rPr lang="id-ID" b="1" dirty="0"/>
              <a:t>Al-Ahqaaf: 3</a:t>
            </a:r>
            <a:r>
              <a:rPr lang="id-ID" dirty="0"/>
              <a:t>]</a:t>
            </a:r>
            <a:endParaRPr lang="en-US" dirty="0"/>
          </a:p>
          <a:p>
            <a:pPr marL="0" indent="0" algn="ctr">
              <a:buNone/>
            </a:pPr>
            <a:r>
              <a:rPr lang="id-ID" dirty="0"/>
              <a:t>Firman </a:t>
            </a:r>
            <a:endParaRPr lang="en-US" dirty="0"/>
          </a:p>
        </p:txBody>
      </p:sp>
      <p:sp>
        <p:nvSpPr>
          <p:cNvPr id="3" name="Title 2"/>
          <p:cNvSpPr>
            <a:spLocks noGrp="1"/>
          </p:cNvSpPr>
          <p:nvPr>
            <p:ph type="title"/>
          </p:nvPr>
        </p:nvSpPr>
        <p:spPr/>
        <p:txBody>
          <a:bodyPr>
            <a:normAutofit fontScale="90000"/>
          </a:bodyPr>
          <a:lstStyle/>
          <a:p>
            <a:pPr lvl="0"/>
            <a:r>
              <a:rPr lang="en-ID" dirty="0" smtClean="0">
                <a:solidFill>
                  <a:schemeClr val="bg1"/>
                </a:solidFill>
              </a:rPr>
              <a:t>9.</a:t>
            </a:r>
            <a:r>
              <a:rPr lang="id-ID" b="1" dirty="0">
                <a:solidFill>
                  <a:schemeClr val="bg1"/>
                </a:solidFill>
                <a:effectLst/>
              </a:rPr>
              <a:t> Berpaling Dari Agama Allah Ta’ala</a:t>
            </a:r>
            <a:r>
              <a:rPr lang="id-ID" dirty="0">
                <a:solidFill>
                  <a:schemeClr val="bg1"/>
                </a:solidFill>
                <a:effectLst/>
              </a:rPr>
              <a:t>, </a:t>
            </a:r>
            <a:r>
              <a:rPr lang="en-US" dirty="0">
                <a:solidFill>
                  <a:schemeClr val="bg1"/>
                </a:solidFill>
                <a:effectLst/>
              </a:rPr>
              <a:t/>
            </a:r>
            <a:br>
              <a:rPr lang="en-US" dirty="0">
                <a:solidFill>
                  <a:schemeClr val="bg1"/>
                </a:solidFill>
                <a:effectLst/>
              </a:rPr>
            </a:br>
            <a:endParaRPr lang="en-US" dirty="0">
              <a:solidFill>
                <a:schemeClr val="bg1"/>
              </a:solidFill>
            </a:endParaRPr>
          </a:p>
        </p:txBody>
      </p:sp>
    </p:spTree>
    <p:extLst>
      <p:ext uri="{BB962C8B-B14F-4D97-AF65-F5344CB8AC3E}">
        <p14:creationId xmlns:p14="http://schemas.microsoft.com/office/powerpoint/2010/main" val="614143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057400"/>
            <a:ext cx="8229600" cy="4038600"/>
          </a:xfrm>
        </p:spPr>
        <p:txBody>
          <a:bodyPr>
            <a:normAutofit fontScale="85000" lnSpcReduction="10000"/>
          </a:bodyPr>
          <a:lstStyle/>
          <a:p>
            <a:pPr marL="0" indent="0" algn="ctr">
              <a:buNone/>
            </a:pPr>
            <a:r>
              <a:rPr lang="id-ID" dirty="0"/>
              <a:t>Dari Utsman bin Affan </a:t>
            </a:r>
            <a:r>
              <a:rPr lang="id-ID" i="1" dirty="0"/>
              <a:t>Radhiyallahu ‘anhu</a:t>
            </a:r>
            <a:r>
              <a:rPr lang="id-ID" dirty="0"/>
              <a:t>, Nabi </a:t>
            </a:r>
            <a:r>
              <a:rPr lang="id-ID" i="1" dirty="0"/>
              <a:t>Shallallahu alaihi wasallam</a:t>
            </a:r>
            <a:r>
              <a:rPr lang="id-ID" dirty="0"/>
              <a:t> bersabda,</a:t>
            </a:r>
            <a:endParaRPr lang="en-US" dirty="0"/>
          </a:p>
          <a:p>
            <a:pPr marL="0" indent="0" algn="ctr" rtl="1">
              <a:buNone/>
            </a:pPr>
            <a:r>
              <a:rPr lang="ar-SA" sz="4400" dirty="0">
                <a:cs typeface="Traditional Arabic" pitchFamily="2" charset="-78"/>
              </a:rPr>
              <a:t>مَنْ مَاتَ </a:t>
            </a:r>
            <a:r>
              <a:rPr lang="ar-SA" sz="4400" dirty="0">
                <a:solidFill>
                  <a:srgbClr val="FF0000"/>
                </a:solidFill>
                <a:cs typeface="Traditional Arabic" pitchFamily="2" charset="-78"/>
              </a:rPr>
              <a:t>وَهُوَ يَعْلَمُ </a:t>
            </a:r>
            <a:r>
              <a:rPr lang="ar-SA" sz="4400" dirty="0">
                <a:cs typeface="Traditional Arabic" pitchFamily="2" charset="-78"/>
              </a:rPr>
              <a:t>أَنَّهُ لاَ إِلَهَ إِلاَّ اللَّهُ دَخَلَ الْجَنَّةَ</a:t>
            </a:r>
            <a:endParaRPr lang="en-US" sz="4400" dirty="0">
              <a:cs typeface="Traditional Arabic" pitchFamily="2" charset="-78"/>
            </a:endParaRPr>
          </a:p>
          <a:p>
            <a:pPr marL="0" indent="0" algn="ctr">
              <a:buNone/>
            </a:pPr>
            <a:r>
              <a:rPr lang="id-ID" i="1" dirty="0"/>
              <a:t>“Barangsiapa yang </a:t>
            </a:r>
            <a:r>
              <a:rPr lang="id-ID" i="1" dirty="0" smtClean="0"/>
              <a:t>meninggal</a:t>
            </a:r>
            <a:r>
              <a:rPr lang="en-ID" i="1" dirty="0" smtClean="0"/>
              <a:t> </a:t>
            </a:r>
            <a:r>
              <a:rPr lang="en-ID" i="1" dirty="0" err="1" smtClean="0"/>
              <a:t>dunia</a:t>
            </a:r>
            <a:r>
              <a:rPr lang="id-ID" i="1" dirty="0" smtClean="0"/>
              <a:t> </a:t>
            </a:r>
            <a:r>
              <a:rPr lang="id-ID" i="1" dirty="0"/>
              <a:t>dalam keadaan </a:t>
            </a:r>
            <a:r>
              <a:rPr lang="en-ID" b="1" i="1" dirty="0" err="1" smtClean="0">
                <a:solidFill>
                  <a:srgbClr val="FF0000"/>
                </a:solidFill>
              </a:rPr>
              <a:t>mengilmui</a:t>
            </a:r>
            <a:r>
              <a:rPr lang="id-ID" b="1" i="1" dirty="0" smtClean="0">
                <a:solidFill>
                  <a:srgbClr val="FF0000"/>
                </a:solidFill>
              </a:rPr>
              <a:t> </a:t>
            </a:r>
            <a:r>
              <a:rPr lang="en-ID" b="1" i="1" dirty="0" smtClean="0">
                <a:solidFill>
                  <a:srgbClr val="FF0000"/>
                </a:solidFill>
              </a:rPr>
              <a:t>(</a:t>
            </a:r>
            <a:r>
              <a:rPr lang="en-ID" b="1" i="1" dirty="0" err="1" smtClean="0">
                <a:solidFill>
                  <a:srgbClr val="FF0000"/>
                </a:solidFill>
              </a:rPr>
              <a:t>mengetahui</a:t>
            </a:r>
            <a:r>
              <a:rPr lang="en-ID" b="1" i="1" dirty="0" smtClean="0">
                <a:solidFill>
                  <a:srgbClr val="FF0000"/>
                </a:solidFill>
              </a:rPr>
              <a:t>) </a:t>
            </a:r>
            <a:r>
              <a:rPr lang="en-ID" b="1" i="1" dirty="0" err="1" smtClean="0">
                <a:solidFill>
                  <a:srgbClr val="FF0000"/>
                </a:solidFill>
              </a:rPr>
              <a:t>tentang</a:t>
            </a:r>
            <a:r>
              <a:rPr lang="en-ID" b="1" i="1" dirty="0" smtClean="0">
                <a:solidFill>
                  <a:srgbClr val="FF0000"/>
                </a:solidFill>
              </a:rPr>
              <a:t> </a:t>
            </a:r>
            <a:r>
              <a:rPr lang="en-ID" b="1" i="1" dirty="0" err="1" smtClean="0">
                <a:solidFill>
                  <a:srgbClr val="FF0000"/>
                </a:solidFill>
              </a:rPr>
              <a:t>Laa</a:t>
            </a:r>
            <a:r>
              <a:rPr lang="en-ID" b="1" i="1" dirty="0" smtClean="0">
                <a:solidFill>
                  <a:srgbClr val="FF0000"/>
                </a:solidFill>
              </a:rPr>
              <a:t> </a:t>
            </a:r>
            <a:r>
              <a:rPr lang="en-ID" b="1" i="1" dirty="0" err="1" smtClean="0">
                <a:solidFill>
                  <a:srgbClr val="FF0000"/>
                </a:solidFill>
              </a:rPr>
              <a:t>Ilaaha</a:t>
            </a:r>
            <a:r>
              <a:rPr lang="en-ID" b="1" i="1" dirty="0" smtClean="0">
                <a:solidFill>
                  <a:srgbClr val="FF0000"/>
                </a:solidFill>
              </a:rPr>
              <a:t> </a:t>
            </a:r>
            <a:r>
              <a:rPr lang="en-ID" b="1" i="1" dirty="0" err="1" smtClean="0">
                <a:solidFill>
                  <a:srgbClr val="FF0000"/>
                </a:solidFill>
              </a:rPr>
              <a:t>Illallah</a:t>
            </a:r>
            <a:r>
              <a:rPr lang="en-ID" b="1" i="1" dirty="0" smtClean="0">
                <a:solidFill>
                  <a:srgbClr val="FF0000"/>
                </a:solidFill>
              </a:rPr>
              <a:t> </a:t>
            </a:r>
            <a:r>
              <a:rPr lang="id-ID" i="1" dirty="0" smtClean="0"/>
              <a:t>bahwa </a:t>
            </a:r>
            <a:r>
              <a:rPr lang="id-ID" i="1" dirty="0"/>
              <a:t>sesungguhnya tiada sembahan yang berhak </a:t>
            </a:r>
            <a:r>
              <a:rPr lang="id-ID" i="1" dirty="0" smtClean="0"/>
              <a:t>di</a:t>
            </a:r>
            <a:r>
              <a:rPr lang="en-ID" i="1" dirty="0" err="1" smtClean="0"/>
              <a:t>ibadahi</a:t>
            </a:r>
            <a:r>
              <a:rPr lang="en-ID" i="1" dirty="0" smtClean="0"/>
              <a:t> </a:t>
            </a:r>
            <a:r>
              <a:rPr lang="en-ID" i="1" dirty="0" err="1" smtClean="0"/>
              <a:t>dengan</a:t>
            </a:r>
            <a:r>
              <a:rPr lang="en-ID" i="1" dirty="0" smtClean="0"/>
              <a:t> </a:t>
            </a:r>
            <a:r>
              <a:rPr lang="en-ID" i="1" dirty="0" err="1" smtClean="0"/>
              <a:t>benar</a:t>
            </a:r>
            <a:r>
              <a:rPr lang="id-ID" i="1" dirty="0" smtClean="0"/>
              <a:t> </a:t>
            </a:r>
            <a:r>
              <a:rPr lang="id-ID" i="1" dirty="0"/>
              <a:t>kecuali </a:t>
            </a:r>
            <a:r>
              <a:rPr lang="en-ID" i="1" dirty="0" smtClean="0"/>
              <a:t> </a:t>
            </a:r>
            <a:r>
              <a:rPr lang="en-ID" i="1" dirty="0" err="1" smtClean="0"/>
              <a:t>hanya</a:t>
            </a:r>
            <a:r>
              <a:rPr lang="en-ID" i="1" dirty="0" smtClean="0"/>
              <a:t> </a:t>
            </a:r>
            <a:r>
              <a:rPr lang="id-ID" i="1" dirty="0" smtClean="0"/>
              <a:t>Allah </a:t>
            </a:r>
            <a:r>
              <a:rPr lang="id-ID" i="1" dirty="0"/>
              <a:t>maka akan </a:t>
            </a:r>
            <a:r>
              <a:rPr lang="en-ID" i="1" dirty="0" err="1" smtClean="0"/>
              <a:t>dia</a:t>
            </a:r>
            <a:r>
              <a:rPr lang="en-ID" i="1" dirty="0" smtClean="0"/>
              <a:t> </a:t>
            </a:r>
            <a:r>
              <a:rPr lang="en-ID" i="1" dirty="0" err="1" smtClean="0"/>
              <a:t>akan</a:t>
            </a:r>
            <a:r>
              <a:rPr lang="en-ID" i="1" dirty="0" smtClean="0"/>
              <a:t> </a:t>
            </a:r>
            <a:r>
              <a:rPr lang="id-ID" i="1" dirty="0" smtClean="0"/>
              <a:t>masuk </a:t>
            </a:r>
            <a:r>
              <a:rPr lang="id-ID" i="1" dirty="0"/>
              <a:t>Surga</a:t>
            </a:r>
            <a:r>
              <a:rPr lang="id-ID" i="1" dirty="0" smtClean="0"/>
              <a:t>”.</a:t>
            </a:r>
            <a:r>
              <a:rPr lang="en-ID" i="1" dirty="0" smtClean="0"/>
              <a:t> </a:t>
            </a:r>
          </a:p>
          <a:p>
            <a:pPr marL="0" indent="0" algn="ctr">
              <a:buNone/>
            </a:pPr>
            <a:r>
              <a:rPr lang="id-ID" dirty="0" smtClean="0"/>
              <a:t> </a:t>
            </a:r>
            <a:r>
              <a:rPr lang="id-ID" dirty="0"/>
              <a:t>(</a:t>
            </a:r>
            <a:r>
              <a:rPr lang="id-ID" b="1" dirty="0"/>
              <a:t>HR. Muslim 145</a:t>
            </a:r>
            <a:r>
              <a:rPr lang="id-ID" dirty="0" smtClean="0"/>
              <a:t>)</a:t>
            </a:r>
            <a:endParaRPr lang="en-ID" dirty="0" smtClean="0"/>
          </a:p>
          <a:p>
            <a:pPr marL="0" indent="0" algn="ctr">
              <a:buNone/>
            </a:pPr>
            <a:r>
              <a:rPr lang="en-ID" b="1" dirty="0" smtClean="0">
                <a:solidFill>
                  <a:srgbClr val="000099"/>
                </a:solidFill>
                <a:latin typeface="Arial Black" pitchFamily="34" charset="0"/>
              </a:rPr>
              <a:t>SYARATNYA MENGILMUI TIDAK HANYA MENGUCAPKAN NAMUN TIDAK PAHAM MAKSUDNYA</a:t>
            </a:r>
            <a:endParaRPr lang="en-US" b="1" dirty="0">
              <a:solidFill>
                <a:srgbClr val="000099"/>
              </a:solidFill>
              <a:latin typeface="Arial Black" pitchFamily="34" charset="0"/>
            </a:endParaRPr>
          </a:p>
          <a:p>
            <a:pPr marL="0" indent="0" algn="ctr">
              <a:buNone/>
            </a:pPr>
            <a:endParaRPr lang="en-US" dirty="0"/>
          </a:p>
        </p:txBody>
      </p:sp>
      <p:sp>
        <p:nvSpPr>
          <p:cNvPr id="4" name="Title 3"/>
          <p:cNvSpPr>
            <a:spLocks noGrp="1"/>
          </p:cNvSpPr>
          <p:nvPr>
            <p:ph type="title"/>
          </p:nvPr>
        </p:nvSpPr>
        <p:spPr>
          <a:xfrm>
            <a:off x="457200" y="152400"/>
            <a:ext cx="8229600" cy="1828800"/>
          </a:xfrm>
        </p:spPr>
        <p:txBody>
          <a:bodyPr>
            <a:normAutofit fontScale="90000"/>
          </a:bodyPr>
          <a:lstStyle/>
          <a:p>
            <a:pPr algn="ctr"/>
            <a:r>
              <a:rPr lang="en-ID" dirty="0" err="1" smtClean="0">
                <a:solidFill>
                  <a:srgbClr val="000099"/>
                </a:solidFill>
              </a:rPr>
              <a:t>Keutamaan</a:t>
            </a:r>
            <a:r>
              <a:rPr lang="en-ID" dirty="0" smtClean="0">
                <a:solidFill>
                  <a:srgbClr val="000099"/>
                </a:solidFill>
              </a:rPr>
              <a:t> </a:t>
            </a:r>
            <a:r>
              <a:rPr lang="en-ID" dirty="0" err="1" smtClean="0">
                <a:solidFill>
                  <a:srgbClr val="000099"/>
                </a:solidFill>
              </a:rPr>
              <a:t>Mengilmui</a:t>
            </a:r>
            <a:r>
              <a:rPr lang="en-ID" dirty="0" smtClean="0">
                <a:solidFill>
                  <a:srgbClr val="000099"/>
                </a:solidFill>
              </a:rPr>
              <a:t> </a:t>
            </a:r>
            <a:br>
              <a:rPr lang="en-ID" dirty="0" smtClean="0">
                <a:solidFill>
                  <a:srgbClr val="000099"/>
                </a:solidFill>
              </a:rPr>
            </a:br>
            <a:r>
              <a:rPr lang="en-ID" dirty="0" err="1" smtClean="0">
                <a:solidFill>
                  <a:srgbClr val="000099"/>
                </a:solidFill>
              </a:rPr>
              <a:t>Kalimat</a:t>
            </a:r>
            <a:r>
              <a:rPr lang="en-ID" dirty="0" smtClean="0">
                <a:solidFill>
                  <a:srgbClr val="000099"/>
                </a:solidFill>
              </a:rPr>
              <a:t> </a:t>
            </a:r>
            <a:r>
              <a:rPr lang="en-ID" dirty="0" err="1" smtClean="0">
                <a:solidFill>
                  <a:srgbClr val="000099"/>
                </a:solidFill>
              </a:rPr>
              <a:t>Tauhid</a:t>
            </a:r>
            <a:r>
              <a:rPr lang="en-ID" dirty="0" smtClean="0">
                <a:solidFill>
                  <a:srgbClr val="000099"/>
                </a:solidFill>
              </a:rPr>
              <a:t/>
            </a:r>
            <a:br>
              <a:rPr lang="en-ID" dirty="0" smtClean="0">
                <a:solidFill>
                  <a:srgbClr val="000099"/>
                </a:solidFill>
              </a:rPr>
            </a:br>
            <a:r>
              <a:rPr lang="en-ID" dirty="0" err="1" smtClean="0">
                <a:solidFill>
                  <a:srgbClr val="000099"/>
                </a:solidFill>
              </a:rPr>
              <a:t>Laa</a:t>
            </a:r>
            <a:r>
              <a:rPr lang="en-ID" dirty="0" smtClean="0">
                <a:solidFill>
                  <a:srgbClr val="000099"/>
                </a:solidFill>
              </a:rPr>
              <a:t> </a:t>
            </a:r>
            <a:r>
              <a:rPr lang="en-ID" dirty="0" err="1" smtClean="0">
                <a:solidFill>
                  <a:srgbClr val="000099"/>
                </a:solidFill>
              </a:rPr>
              <a:t>Ilaaha</a:t>
            </a:r>
            <a:r>
              <a:rPr lang="en-ID" dirty="0" smtClean="0">
                <a:solidFill>
                  <a:srgbClr val="000099"/>
                </a:solidFill>
              </a:rPr>
              <a:t> </a:t>
            </a:r>
            <a:r>
              <a:rPr lang="en-ID" dirty="0" err="1" smtClean="0">
                <a:solidFill>
                  <a:srgbClr val="000099"/>
                </a:solidFill>
              </a:rPr>
              <a:t>illalloh</a:t>
            </a:r>
            <a:endParaRPr lang="en-US" dirty="0">
              <a:solidFill>
                <a:srgbClr val="000099"/>
              </a:solidFill>
            </a:endParaRPr>
          </a:p>
        </p:txBody>
      </p:sp>
    </p:spTree>
    <p:extLst>
      <p:ext uri="{BB962C8B-B14F-4D97-AF65-F5344CB8AC3E}">
        <p14:creationId xmlns:p14="http://schemas.microsoft.com/office/powerpoint/2010/main" val="6910485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id-ID" dirty="0">
                <a:solidFill>
                  <a:schemeClr val="bg1"/>
                </a:solidFill>
              </a:rPr>
              <a:t>Imam Ibnul Qoyyim menjelaskan </a:t>
            </a:r>
            <a:r>
              <a:rPr lang="id-ID" dirty="0" smtClean="0">
                <a:solidFill>
                  <a:schemeClr val="bg1"/>
                </a:solidFill>
              </a:rPr>
              <a:t>makna</a:t>
            </a:r>
            <a:r>
              <a:rPr lang="en-ID" dirty="0" smtClean="0">
                <a:solidFill>
                  <a:schemeClr val="bg1"/>
                </a:solidFill>
              </a:rPr>
              <a:t> </a:t>
            </a:r>
            <a:r>
              <a:rPr lang="en-ID" dirty="0" err="1" smtClean="0">
                <a:solidFill>
                  <a:schemeClr val="bg1"/>
                </a:solidFill>
              </a:rPr>
              <a:t>Laa</a:t>
            </a:r>
            <a:r>
              <a:rPr lang="en-ID" dirty="0" smtClean="0">
                <a:solidFill>
                  <a:schemeClr val="bg1"/>
                </a:solidFill>
              </a:rPr>
              <a:t> </a:t>
            </a:r>
            <a:r>
              <a:rPr lang="en-ID" dirty="0" err="1" smtClean="0">
                <a:solidFill>
                  <a:schemeClr val="bg1"/>
                </a:solidFill>
              </a:rPr>
              <a:t>Ilaaha</a:t>
            </a:r>
            <a:r>
              <a:rPr lang="en-ID" dirty="0" smtClean="0">
                <a:solidFill>
                  <a:schemeClr val="bg1"/>
                </a:solidFill>
              </a:rPr>
              <a:t> </a:t>
            </a:r>
            <a:r>
              <a:rPr lang="en-ID" dirty="0" err="1" smtClean="0">
                <a:solidFill>
                  <a:schemeClr val="bg1"/>
                </a:solidFill>
              </a:rPr>
              <a:t>Illallah</a:t>
            </a:r>
            <a:r>
              <a:rPr lang="id-ID" dirty="0" smtClean="0">
                <a:solidFill>
                  <a:schemeClr val="bg1"/>
                </a:solidFill>
              </a:rPr>
              <a:t>,</a:t>
            </a:r>
            <a:r>
              <a:rPr lang="id-ID" dirty="0">
                <a:solidFill>
                  <a:schemeClr val="bg1"/>
                </a:solidFill>
              </a:rPr>
              <a:t> </a:t>
            </a:r>
            <a:r>
              <a:rPr lang="en-ID" dirty="0" err="1" smtClean="0">
                <a:solidFill>
                  <a:schemeClr val="bg1"/>
                </a:solidFill>
              </a:rPr>
              <a:t>dalam</a:t>
            </a:r>
            <a:r>
              <a:rPr lang="en-ID" dirty="0" smtClean="0">
                <a:solidFill>
                  <a:schemeClr val="bg1"/>
                </a:solidFill>
              </a:rPr>
              <a:t> </a:t>
            </a:r>
            <a:r>
              <a:rPr lang="en-ID" dirty="0" err="1" smtClean="0">
                <a:solidFill>
                  <a:schemeClr val="bg1"/>
                </a:solidFill>
              </a:rPr>
              <a:t>Kitab</a:t>
            </a:r>
            <a:r>
              <a:rPr lang="en-ID" dirty="0" smtClean="0">
                <a:solidFill>
                  <a:schemeClr val="bg1"/>
                </a:solidFill>
              </a:rPr>
              <a:t> </a:t>
            </a:r>
            <a:r>
              <a:rPr lang="id-ID" dirty="0" smtClean="0">
                <a:solidFill>
                  <a:schemeClr val="bg1"/>
                </a:solidFill>
              </a:rPr>
              <a:t>Madarij </a:t>
            </a:r>
            <a:r>
              <a:rPr lang="id-ID" dirty="0">
                <a:solidFill>
                  <a:schemeClr val="bg1"/>
                </a:solidFill>
              </a:rPr>
              <a:t>as-Salikin, </a:t>
            </a:r>
            <a:r>
              <a:rPr lang="id-ID" dirty="0" smtClean="0">
                <a:solidFill>
                  <a:schemeClr val="bg1"/>
                </a:solidFill>
              </a:rPr>
              <a:t>3/144</a:t>
            </a:r>
            <a:r>
              <a:rPr lang="en-ID" dirty="0" smtClean="0">
                <a:solidFill>
                  <a:schemeClr val="bg1"/>
                </a:solidFill>
              </a:rPr>
              <a:t>: </a:t>
            </a:r>
            <a:endParaRPr lang="en-US" dirty="0">
              <a:solidFill>
                <a:schemeClr val="bg1"/>
              </a:solidFill>
            </a:endParaRPr>
          </a:p>
          <a:p>
            <a:pPr marL="0" indent="0" algn="ctr">
              <a:buNone/>
            </a:pPr>
            <a:r>
              <a:rPr lang="id-ID" dirty="0" smtClean="0">
                <a:solidFill>
                  <a:schemeClr val="bg1"/>
                </a:solidFill>
              </a:rPr>
              <a:t>“</a:t>
            </a:r>
            <a:r>
              <a:rPr lang="id-ID" dirty="0">
                <a:solidFill>
                  <a:schemeClr val="bg1"/>
                </a:solidFill>
              </a:rPr>
              <a:t>Allah Dialah al-Ma’bud (yang diibadahi), </a:t>
            </a:r>
            <a:r>
              <a:rPr lang="id-ID" i="1" dirty="0">
                <a:solidFill>
                  <a:schemeClr val="bg1"/>
                </a:solidFill>
              </a:rPr>
              <a:t>al-Ma’luh</a:t>
            </a:r>
            <a:r>
              <a:rPr lang="id-ID" dirty="0">
                <a:solidFill>
                  <a:schemeClr val="bg1"/>
                </a:solidFill>
              </a:rPr>
              <a:t> (yang disembah</a:t>
            </a:r>
            <a:r>
              <a:rPr lang="id-ID" dirty="0" smtClean="0">
                <a:solidFill>
                  <a:schemeClr val="bg1"/>
                </a:solidFill>
              </a:rPr>
              <a:t>).</a:t>
            </a:r>
            <a:endParaRPr lang="en-ID" dirty="0" smtClean="0">
              <a:solidFill>
                <a:schemeClr val="bg1"/>
              </a:solidFill>
            </a:endParaRPr>
          </a:p>
          <a:p>
            <a:pPr marL="0" indent="0" algn="ctr">
              <a:buNone/>
            </a:pPr>
            <a:r>
              <a:rPr lang="ar-SA" sz="4400" b="1" dirty="0">
                <a:effectLst>
                  <a:glow rad="228600">
                    <a:schemeClr val="accent3">
                      <a:satMod val="175000"/>
                      <a:alpha val="40000"/>
                    </a:schemeClr>
                  </a:glow>
                </a:effectLst>
                <a:cs typeface="Traditional Arabic" pitchFamily="2" charset="-78"/>
              </a:rPr>
              <a:t>لا معبود بحق إلا الله وحده</a:t>
            </a:r>
            <a:endParaRPr lang="en-ID" sz="4400" dirty="0" smtClean="0">
              <a:solidFill>
                <a:schemeClr val="bg1"/>
              </a:solidFill>
            </a:endParaRPr>
          </a:p>
          <a:p>
            <a:pPr marL="0" indent="0" algn="ctr">
              <a:buNone/>
            </a:pPr>
            <a:r>
              <a:rPr lang="en-ID" dirty="0" smtClean="0">
                <a:solidFill>
                  <a:schemeClr val="bg1"/>
                </a:solidFill>
              </a:rPr>
              <a:t>LAA MA’BUUDA BIHAQQIN ILLALLAH WAHDAH</a:t>
            </a:r>
            <a:endParaRPr lang="en-ID" dirty="0">
              <a:solidFill>
                <a:schemeClr val="bg1"/>
              </a:solidFill>
            </a:endParaRPr>
          </a:p>
          <a:p>
            <a:pPr marL="0" indent="0" algn="ctr">
              <a:buNone/>
            </a:pPr>
            <a:r>
              <a:rPr lang="id-ID" dirty="0" smtClean="0">
                <a:solidFill>
                  <a:schemeClr val="bg1"/>
                </a:solidFill>
              </a:rPr>
              <a:t> </a:t>
            </a:r>
            <a:r>
              <a:rPr lang="id-ID" b="1" dirty="0" smtClean="0">
                <a:solidFill>
                  <a:srgbClr val="FF0000"/>
                </a:solidFill>
              </a:rPr>
              <a:t>TIDAK ADA YANG BERHAK DIIBADAHI </a:t>
            </a:r>
            <a:r>
              <a:rPr lang="en-ID" b="1" dirty="0" smtClean="0">
                <a:solidFill>
                  <a:srgbClr val="FF0000"/>
                </a:solidFill>
              </a:rPr>
              <a:t>DENGAN BENAR KECUALI HANYA ALLAH SAJA </a:t>
            </a:r>
          </a:p>
          <a:p>
            <a:pPr marL="0" indent="0" algn="ctr">
              <a:buNone/>
            </a:pPr>
            <a:r>
              <a:rPr lang="en-ID" dirty="0" smtClean="0">
                <a:solidFill>
                  <a:schemeClr val="bg1"/>
                </a:solidFill>
              </a:rPr>
              <a:t>(</a:t>
            </a:r>
            <a:r>
              <a:rPr lang="en-ID" dirty="0" err="1" smtClean="0">
                <a:solidFill>
                  <a:schemeClr val="bg1"/>
                </a:solidFill>
              </a:rPr>
              <a:t>selain</a:t>
            </a:r>
            <a:r>
              <a:rPr lang="en-ID" dirty="0" smtClean="0">
                <a:solidFill>
                  <a:schemeClr val="bg1"/>
                </a:solidFill>
              </a:rPr>
              <a:t> Allah </a:t>
            </a:r>
            <a:r>
              <a:rPr lang="en-ID" dirty="0" err="1" smtClean="0">
                <a:solidFill>
                  <a:schemeClr val="bg1"/>
                </a:solidFill>
              </a:rPr>
              <a:t>tidak</a:t>
            </a:r>
            <a:r>
              <a:rPr lang="en-ID" dirty="0" smtClean="0">
                <a:solidFill>
                  <a:schemeClr val="bg1"/>
                </a:solidFill>
              </a:rPr>
              <a:t> </a:t>
            </a:r>
            <a:r>
              <a:rPr lang="en-ID" dirty="0" err="1" smtClean="0">
                <a:solidFill>
                  <a:schemeClr val="bg1"/>
                </a:solidFill>
              </a:rPr>
              <a:t>ada</a:t>
            </a:r>
            <a:r>
              <a:rPr lang="en-ID" dirty="0" smtClean="0">
                <a:solidFill>
                  <a:schemeClr val="bg1"/>
                </a:solidFill>
              </a:rPr>
              <a:t> yang </a:t>
            </a:r>
            <a:r>
              <a:rPr lang="en-ID" dirty="0" err="1" smtClean="0">
                <a:solidFill>
                  <a:schemeClr val="bg1"/>
                </a:solidFill>
              </a:rPr>
              <a:t>berhak</a:t>
            </a:r>
            <a:r>
              <a:rPr lang="en-ID" dirty="0" smtClean="0">
                <a:solidFill>
                  <a:schemeClr val="bg1"/>
                </a:solidFill>
              </a:rPr>
              <a:t> </a:t>
            </a:r>
            <a:r>
              <a:rPr lang="en-ID" dirty="0" err="1" smtClean="0">
                <a:solidFill>
                  <a:schemeClr val="bg1"/>
                </a:solidFill>
              </a:rPr>
              <a:t>diibadahi</a:t>
            </a:r>
            <a:r>
              <a:rPr lang="en-ID" dirty="0" smtClean="0">
                <a:solidFill>
                  <a:schemeClr val="bg1"/>
                </a:solidFill>
              </a:rPr>
              <a:t> </a:t>
            </a:r>
            <a:r>
              <a:rPr lang="en-ID" dirty="0" err="1" smtClean="0">
                <a:solidFill>
                  <a:schemeClr val="bg1"/>
                </a:solidFill>
              </a:rPr>
              <a:t>karena</a:t>
            </a:r>
            <a:r>
              <a:rPr lang="en-ID" dirty="0" smtClean="0">
                <a:solidFill>
                  <a:schemeClr val="bg1"/>
                </a:solidFill>
              </a:rPr>
              <a:t> </a:t>
            </a:r>
            <a:r>
              <a:rPr lang="en-ID" dirty="0" err="1" smtClean="0">
                <a:solidFill>
                  <a:schemeClr val="bg1"/>
                </a:solidFill>
              </a:rPr>
              <a:t>selain</a:t>
            </a:r>
            <a:r>
              <a:rPr lang="en-ID" dirty="0" smtClean="0">
                <a:solidFill>
                  <a:schemeClr val="bg1"/>
                </a:solidFill>
              </a:rPr>
              <a:t> Allah </a:t>
            </a:r>
            <a:r>
              <a:rPr lang="en-ID" dirty="0" err="1" smtClean="0">
                <a:solidFill>
                  <a:schemeClr val="bg1"/>
                </a:solidFill>
              </a:rPr>
              <a:t>seluruhnya</a:t>
            </a:r>
            <a:r>
              <a:rPr lang="en-ID" dirty="0" smtClean="0">
                <a:solidFill>
                  <a:schemeClr val="bg1"/>
                </a:solidFill>
              </a:rPr>
              <a:t> </a:t>
            </a:r>
            <a:r>
              <a:rPr lang="en-ID" dirty="0" err="1" smtClean="0">
                <a:solidFill>
                  <a:schemeClr val="bg1"/>
                </a:solidFill>
              </a:rPr>
              <a:t>adalah</a:t>
            </a:r>
            <a:r>
              <a:rPr lang="en-ID" dirty="0" smtClean="0">
                <a:solidFill>
                  <a:schemeClr val="bg1"/>
                </a:solidFill>
              </a:rPr>
              <a:t> </a:t>
            </a:r>
            <a:r>
              <a:rPr lang="en-ID" dirty="0" err="1" smtClean="0">
                <a:solidFill>
                  <a:schemeClr val="bg1"/>
                </a:solidFill>
              </a:rPr>
              <a:t>makhluk</a:t>
            </a:r>
            <a:r>
              <a:rPr lang="en-ID" dirty="0" smtClean="0">
                <a:solidFill>
                  <a:schemeClr val="bg1"/>
                </a:solidFill>
              </a:rPr>
              <a:t> yang </a:t>
            </a:r>
            <a:r>
              <a:rPr lang="en-ID" dirty="0" err="1" smtClean="0">
                <a:solidFill>
                  <a:schemeClr val="bg1"/>
                </a:solidFill>
              </a:rPr>
              <a:t>tidak</a:t>
            </a:r>
            <a:r>
              <a:rPr lang="en-ID" dirty="0" smtClean="0">
                <a:solidFill>
                  <a:schemeClr val="bg1"/>
                </a:solidFill>
              </a:rPr>
              <a:t> </a:t>
            </a:r>
            <a:r>
              <a:rPr lang="en-ID" dirty="0" err="1" smtClean="0">
                <a:solidFill>
                  <a:schemeClr val="bg1"/>
                </a:solidFill>
              </a:rPr>
              <a:t>bisa</a:t>
            </a:r>
            <a:r>
              <a:rPr lang="en-ID" dirty="0" smtClean="0">
                <a:solidFill>
                  <a:schemeClr val="bg1"/>
                </a:solidFill>
              </a:rPr>
              <a:t> </a:t>
            </a:r>
            <a:r>
              <a:rPr lang="en-ID" dirty="0" err="1" smtClean="0">
                <a:solidFill>
                  <a:schemeClr val="bg1"/>
                </a:solidFill>
              </a:rPr>
              <a:t>menciptakan</a:t>
            </a:r>
            <a:r>
              <a:rPr lang="en-ID" dirty="0" smtClean="0">
                <a:solidFill>
                  <a:schemeClr val="bg1"/>
                </a:solidFill>
              </a:rPr>
              <a:t> </a:t>
            </a:r>
            <a:r>
              <a:rPr lang="en-ID" dirty="0" err="1" smtClean="0">
                <a:solidFill>
                  <a:schemeClr val="bg1"/>
                </a:solidFill>
              </a:rPr>
              <a:t>seekor</a:t>
            </a:r>
            <a:r>
              <a:rPr lang="en-ID" dirty="0" smtClean="0">
                <a:solidFill>
                  <a:schemeClr val="bg1"/>
                </a:solidFill>
              </a:rPr>
              <a:t> </a:t>
            </a:r>
            <a:r>
              <a:rPr lang="en-ID" dirty="0" err="1" smtClean="0">
                <a:solidFill>
                  <a:schemeClr val="bg1"/>
                </a:solidFill>
              </a:rPr>
              <a:t>lalatpun</a:t>
            </a:r>
            <a:r>
              <a:rPr lang="id-ID" dirty="0" smtClean="0">
                <a:solidFill>
                  <a:schemeClr val="bg1"/>
                </a:solidFill>
              </a:rPr>
              <a:t>”. </a:t>
            </a:r>
            <a:endParaRPr lang="en-ID" dirty="0" smtClean="0">
              <a:solidFill>
                <a:schemeClr val="bg1"/>
              </a:solidFill>
            </a:endParaRPr>
          </a:p>
          <a:p>
            <a:pPr marL="0" indent="0">
              <a:buNone/>
            </a:pPr>
            <a:endParaRPr lang="en-ID" dirty="0" smtClean="0">
              <a:solidFill>
                <a:schemeClr val="bg1"/>
              </a:solidFill>
            </a:endParaRPr>
          </a:p>
          <a:p>
            <a:pPr marL="0" indent="0">
              <a:buNone/>
            </a:pPr>
            <a:endParaRPr lang="en-US" dirty="0">
              <a:solidFill>
                <a:schemeClr val="bg1"/>
              </a:solidFill>
            </a:endParaRPr>
          </a:p>
        </p:txBody>
      </p:sp>
      <p:sp>
        <p:nvSpPr>
          <p:cNvPr id="3" name="Title 2"/>
          <p:cNvSpPr>
            <a:spLocks noGrp="1"/>
          </p:cNvSpPr>
          <p:nvPr>
            <p:ph type="title"/>
          </p:nvPr>
        </p:nvSpPr>
        <p:spPr/>
        <p:txBody>
          <a:bodyPr>
            <a:normAutofit/>
          </a:bodyPr>
          <a:lstStyle/>
          <a:p>
            <a:pPr algn="ctr"/>
            <a:r>
              <a:rPr lang="en-ID" sz="3600" b="1" dirty="0" smtClean="0">
                <a:solidFill>
                  <a:srgbClr val="000099"/>
                </a:solidFill>
                <a:latin typeface="Arial Black" pitchFamily="34" charset="0"/>
              </a:rPr>
              <a:t>1. MAKNA KALIMAT TAUHID</a:t>
            </a:r>
            <a:br>
              <a:rPr lang="en-ID" sz="3600" b="1" dirty="0" smtClean="0">
                <a:solidFill>
                  <a:srgbClr val="000099"/>
                </a:solidFill>
                <a:latin typeface="Arial Black" pitchFamily="34" charset="0"/>
              </a:rPr>
            </a:br>
            <a:r>
              <a:rPr lang="en-ID" sz="3600" b="1" dirty="0" smtClean="0">
                <a:solidFill>
                  <a:srgbClr val="000099"/>
                </a:solidFill>
                <a:latin typeface="Arial Black" pitchFamily="34" charset="0"/>
              </a:rPr>
              <a:t>LAA ILAAHA ILLALLAH</a:t>
            </a:r>
            <a:endParaRPr lang="en-US" sz="3600" b="1" dirty="0">
              <a:solidFill>
                <a:srgbClr val="000099"/>
              </a:solidFill>
              <a:latin typeface="Arial Black" pitchFamily="34" charset="0"/>
            </a:endParaRPr>
          </a:p>
        </p:txBody>
      </p:sp>
    </p:spTree>
    <p:extLst>
      <p:ext uri="{BB962C8B-B14F-4D97-AF65-F5344CB8AC3E}">
        <p14:creationId xmlns:p14="http://schemas.microsoft.com/office/powerpoint/2010/main" val="3374817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rtl="1">
              <a:buNone/>
            </a:pPr>
            <a:r>
              <a:rPr lang="ar-SA" sz="4800" dirty="0" smtClean="0">
                <a:solidFill>
                  <a:schemeClr val="bg1"/>
                </a:solidFill>
                <a:cs typeface="Traditional Arabic" pitchFamily="2" charset="-78"/>
              </a:rPr>
              <a:t>ذَلِكَ </a:t>
            </a:r>
            <a:r>
              <a:rPr lang="ar-SA" sz="4800" dirty="0">
                <a:solidFill>
                  <a:schemeClr val="bg1"/>
                </a:solidFill>
                <a:cs typeface="Traditional Arabic" pitchFamily="2" charset="-78"/>
              </a:rPr>
              <a:t>بِأَنَّ اللهَ هُوَ الحَقُّ وَأَنَّ مَا يَدْعُوْنَ مِنْ دُوْنِهِ البَاطِلُ وَأَنََّ اللهَ هُوَ العَلِيُّ الكَبِيْرُ </a:t>
            </a:r>
            <a:endParaRPr lang="en-US" sz="4800" b="1" dirty="0">
              <a:solidFill>
                <a:schemeClr val="bg1"/>
              </a:solidFill>
              <a:cs typeface="Traditional Arabic" pitchFamily="2" charset="-78"/>
            </a:endParaRPr>
          </a:p>
          <a:p>
            <a:pPr marL="0" indent="0" algn="ctr">
              <a:buNone/>
            </a:pPr>
            <a:r>
              <a:rPr lang="id-ID" i="1" dirty="0">
                <a:solidFill>
                  <a:schemeClr val="bg1"/>
                </a:solidFill>
              </a:rPr>
              <a:t>“Yang demikian itu karena Allahlah (</a:t>
            </a:r>
            <a:r>
              <a:rPr lang="en-ID" i="1" dirty="0" err="1" smtClean="0">
                <a:solidFill>
                  <a:schemeClr val="bg1"/>
                </a:solidFill>
              </a:rPr>
              <a:t>satu-satunya</a:t>
            </a:r>
            <a:r>
              <a:rPr lang="en-ID" i="1" dirty="0" smtClean="0">
                <a:solidFill>
                  <a:schemeClr val="bg1"/>
                </a:solidFill>
              </a:rPr>
              <a:t> </a:t>
            </a:r>
            <a:r>
              <a:rPr lang="en-ID" i="1" dirty="0" err="1" smtClean="0">
                <a:solidFill>
                  <a:schemeClr val="bg1"/>
                </a:solidFill>
              </a:rPr>
              <a:t>Tuhan</a:t>
            </a:r>
            <a:r>
              <a:rPr lang="en-ID" i="1" dirty="0" smtClean="0">
                <a:solidFill>
                  <a:schemeClr val="bg1"/>
                </a:solidFill>
              </a:rPr>
              <a:t> </a:t>
            </a:r>
            <a:r>
              <a:rPr lang="en-ID" i="1" dirty="0">
                <a:solidFill>
                  <a:schemeClr val="bg1"/>
                </a:solidFill>
              </a:rPr>
              <a:t>yang </a:t>
            </a:r>
            <a:r>
              <a:rPr lang="en-ID" i="1" dirty="0" err="1">
                <a:solidFill>
                  <a:schemeClr val="bg1"/>
                </a:solidFill>
              </a:rPr>
              <a:t>berhak</a:t>
            </a:r>
            <a:r>
              <a:rPr lang="en-ID" i="1" dirty="0">
                <a:solidFill>
                  <a:schemeClr val="bg1"/>
                </a:solidFill>
              </a:rPr>
              <a:t> </a:t>
            </a:r>
            <a:r>
              <a:rPr lang="id-ID" i="1" dirty="0">
                <a:solidFill>
                  <a:schemeClr val="bg1"/>
                </a:solidFill>
              </a:rPr>
              <a:t>untuk diibadahi) dan apa saja yang mereka sembah selain Allah maka itu </a:t>
            </a:r>
            <a:r>
              <a:rPr lang="en-ID" i="1" dirty="0">
                <a:solidFill>
                  <a:schemeClr val="bg1"/>
                </a:solidFill>
              </a:rPr>
              <a:t>(</a:t>
            </a:r>
            <a:r>
              <a:rPr lang="en-ID" i="1" dirty="0" err="1">
                <a:solidFill>
                  <a:schemeClr val="bg1"/>
                </a:solidFill>
              </a:rPr>
              <a:t>semuanya</a:t>
            </a:r>
            <a:r>
              <a:rPr lang="en-ID" i="1" dirty="0">
                <a:solidFill>
                  <a:schemeClr val="bg1"/>
                </a:solidFill>
              </a:rPr>
              <a:t>) </a:t>
            </a:r>
            <a:r>
              <a:rPr lang="id-ID" i="1" dirty="0">
                <a:solidFill>
                  <a:schemeClr val="bg1"/>
                </a:solidFill>
              </a:rPr>
              <a:t>adalah sembahan yang batil</a:t>
            </a:r>
            <a:r>
              <a:rPr lang="en-ID" i="1" dirty="0">
                <a:solidFill>
                  <a:schemeClr val="bg1"/>
                </a:solidFill>
              </a:rPr>
              <a:t> (</a:t>
            </a:r>
            <a:r>
              <a:rPr lang="en-ID" i="1" dirty="0" err="1">
                <a:solidFill>
                  <a:schemeClr val="bg1"/>
                </a:solidFill>
              </a:rPr>
              <a:t>sesembahan</a:t>
            </a:r>
            <a:r>
              <a:rPr lang="en-ID" i="1" dirty="0">
                <a:solidFill>
                  <a:schemeClr val="bg1"/>
                </a:solidFill>
              </a:rPr>
              <a:t> </a:t>
            </a:r>
            <a:r>
              <a:rPr lang="en-ID" i="1" dirty="0" err="1">
                <a:solidFill>
                  <a:schemeClr val="bg1"/>
                </a:solidFill>
              </a:rPr>
              <a:t>selain</a:t>
            </a:r>
            <a:r>
              <a:rPr lang="en-ID" i="1" dirty="0">
                <a:solidFill>
                  <a:schemeClr val="bg1"/>
                </a:solidFill>
              </a:rPr>
              <a:t> Allah </a:t>
            </a:r>
            <a:r>
              <a:rPr lang="en-ID" i="1" dirty="0" err="1">
                <a:solidFill>
                  <a:schemeClr val="bg1"/>
                </a:solidFill>
              </a:rPr>
              <a:t>batil</a:t>
            </a:r>
            <a:r>
              <a:rPr lang="en-ID" i="1" dirty="0">
                <a:solidFill>
                  <a:schemeClr val="bg1"/>
                </a:solidFill>
              </a:rPr>
              <a:t> </a:t>
            </a:r>
            <a:r>
              <a:rPr lang="en-ID" i="1" dirty="0" err="1">
                <a:solidFill>
                  <a:schemeClr val="bg1"/>
                </a:solidFill>
              </a:rPr>
              <a:t>semua</a:t>
            </a:r>
            <a:r>
              <a:rPr lang="en-ID" i="1" dirty="0">
                <a:solidFill>
                  <a:schemeClr val="bg1"/>
                </a:solidFill>
              </a:rPr>
              <a:t> </a:t>
            </a:r>
            <a:r>
              <a:rPr lang="en-ID" i="1" dirty="0" err="1">
                <a:solidFill>
                  <a:schemeClr val="bg1"/>
                </a:solidFill>
              </a:rPr>
              <a:t>dan</a:t>
            </a:r>
            <a:r>
              <a:rPr lang="en-ID" i="1" dirty="0">
                <a:solidFill>
                  <a:schemeClr val="bg1"/>
                </a:solidFill>
              </a:rPr>
              <a:t> </a:t>
            </a:r>
            <a:r>
              <a:rPr lang="en-ID" i="1" dirty="0" err="1">
                <a:solidFill>
                  <a:schemeClr val="bg1"/>
                </a:solidFill>
              </a:rPr>
              <a:t>tidak</a:t>
            </a:r>
            <a:r>
              <a:rPr lang="en-ID" i="1" dirty="0">
                <a:solidFill>
                  <a:schemeClr val="bg1"/>
                </a:solidFill>
              </a:rPr>
              <a:t> </a:t>
            </a:r>
            <a:r>
              <a:rPr lang="en-ID" i="1" dirty="0" err="1">
                <a:solidFill>
                  <a:schemeClr val="bg1"/>
                </a:solidFill>
              </a:rPr>
              <a:t>berhak</a:t>
            </a:r>
            <a:r>
              <a:rPr lang="en-ID" i="1" dirty="0">
                <a:solidFill>
                  <a:schemeClr val="bg1"/>
                </a:solidFill>
              </a:rPr>
              <a:t> </a:t>
            </a:r>
            <a:r>
              <a:rPr lang="en-ID" i="1" dirty="0" err="1" smtClean="0">
                <a:solidFill>
                  <a:schemeClr val="bg1"/>
                </a:solidFill>
              </a:rPr>
              <a:t>disembah</a:t>
            </a:r>
            <a:r>
              <a:rPr lang="en-ID" i="1" dirty="0" smtClean="0">
                <a:solidFill>
                  <a:schemeClr val="bg1"/>
                </a:solidFill>
              </a:rPr>
              <a:t> </a:t>
            </a:r>
            <a:r>
              <a:rPr lang="en-ID" i="1" dirty="0" err="1" smtClean="0">
                <a:solidFill>
                  <a:schemeClr val="bg1"/>
                </a:solidFill>
              </a:rPr>
              <a:t>semuanya</a:t>
            </a:r>
            <a:r>
              <a:rPr lang="en-ID" i="1" dirty="0" smtClean="0">
                <a:solidFill>
                  <a:schemeClr val="bg1"/>
                </a:solidFill>
              </a:rPr>
              <a:t>) </a:t>
            </a:r>
            <a:r>
              <a:rPr lang="id-ID" i="1" dirty="0" smtClean="0">
                <a:solidFill>
                  <a:schemeClr val="bg1"/>
                </a:solidFill>
              </a:rPr>
              <a:t> </a:t>
            </a:r>
            <a:r>
              <a:rPr lang="id-ID" i="1" dirty="0">
                <a:solidFill>
                  <a:schemeClr val="bg1"/>
                </a:solidFill>
              </a:rPr>
              <a:t>dan Allah Maha Tinggi lagi Maha Besar</a:t>
            </a:r>
            <a:r>
              <a:rPr lang="id-ID" i="1" dirty="0" smtClean="0">
                <a:solidFill>
                  <a:schemeClr val="bg1"/>
                </a:solidFill>
              </a:rPr>
              <a:t>.” </a:t>
            </a:r>
            <a:r>
              <a:rPr lang="id-ID" dirty="0" smtClean="0">
                <a:solidFill>
                  <a:schemeClr val="bg1"/>
                </a:solidFill>
              </a:rPr>
              <a:t>(</a:t>
            </a:r>
            <a:r>
              <a:rPr lang="id-ID" b="1" dirty="0">
                <a:solidFill>
                  <a:schemeClr val="bg1"/>
                </a:solidFill>
              </a:rPr>
              <a:t>QS. Al-Hajj</a:t>
            </a:r>
            <a:r>
              <a:rPr lang="id-ID" dirty="0">
                <a:solidFill>
                  <a:schemeClr val="bg1"/>
                </a:solidFill>
              </a:rPr>
              <a:t> :62).</a:t>
            </a:r>
            <a:endParaRPr lang="en-US" dirty="0">
              <a:solidFill>
                <a:schemeClr val="bg1"/>
              </a:solidFill>
            </a:endParaRPr>
          </a:p>
          <a:p>
            <a:pPr marL="0" indent="0" algn="ctr">
              <a:buNone/>
            </a:pPr>
            <a:endParaRPr lang="en-US" dirty="0"/>
          </a:p>
        </p:txBody>
      </p:sp>
      <p:sp>
        <p:nvSpPr>
          <p:cNvPr id="3" name="Title 2"/>
          <p:cNvSpPr>
            <a:spLocks noGrp="1"/>
          </p:cNvSpPr>
          <p:nvPr>
            <p:ph type="title"/>
          </p:nvPr>
        </p:nvSpPr>
        <p:spPr/>
        <p:txBody>
          <a:bodyPr>
            <a:normAutofit/>
          </a:bodyPr>
          <a:lstStyle/>
          <a:p>
            <a:pPr algn="ctr"/>
            <a:r>
              <a:rPr lang="en-ID" sz="3600" dirty="0" smtClean="0">
                <a:solidFill>
                  <a:srgbClr val="FF0000"/>
                </a:solidFill>
              </a:rPr>
              <a:t>DALIL MAKNA  LAA ILAAHA ILLALLAH DI ATAS ADALAH…..</a:t>
            </a:r>
            <a:endParaRPr lang="en-US" sz="3600" dirty="0">
              <a:solidFill>
                <a:srgbClr val="FF0000"/>
              </a:solidFill>
            </a:endParaRPr>
          </a:p>
        </p:txBody>
      </p:sp>
    </p:spTree>
    <p:extLst>
      <p:ext uri="{BB962C8B-B14F-4D97-AF65-F5344CB8AC3E}">
        <p14:creationId xmlns:p14="http://schemas.microsoft.com/office/powerpoint/2010/main" val="11654316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buNone/>
            </a:pPr>
            <a:r>
              <a:rPr lang="id-ID" dirty="0" smtClean="0">
                <a:solidFill>
                  <a:schemeClr val="bg1"/>
                </a:solidFill>
              </a:rPr>
              <a:t>Ulama</a:t>
            </a:r>
            <a:r>
              <a:rPr lang="id-ID" dirty="0">
                <a:solidFill>
                  <a:schemeClr val="bg1"/>
                </a:solidFill>
              </a:rPr>
              <a:t>’ menyebutkan rukun kalimat laa ilaaha illallaah ada 2 </a:t>
            </a:r>
            <a:r>
              <a:rPr lang="en-ID" dirty="0" smtClean="0">
                <a:solidFill>
                  <a:schemeClr val="bg1"/>
                </a:solidFill>
              </a:rPr>
              <a:t>(</a:t>
            </a:r>
            <a:r>
              <a:rPr lang="en-ID" dirty="0" err="1" smtClean="0">
                <a:solidFill>
                  <a:schemeClr val="bg1"/>
                </a:solidFill>
              </a:rPr>
              <a:t>dalam</a:t>
            </a:r>
            <a:r>
              <a:rPr lang="en-ID" dirty="0" smtClean="0">
                <a:solidFill>
                  <a:schemeClr val="bg1"/>
                </a:solidFill>
              </a:rPr>
              <a:t> </a:t>
            </a:r>
            <a:r>
              <a:rPr lang="en-ID" dirty="0" err="1" smtClean="0">
                <a:solidFill>
                  <a:schemeClr val="bg1"/>
                </a:solidFill>
              </a:rPr>
              <a:t>kitab</a:t>
            </a:r>
            <a:r>
              <a:rPr lang="en-ID" dirty="0" smtClean="0">
                <a:solidFill>
                  <a:schemeClr val="bg1"/>
                </a:solidFill>
              </a:rPr>
              <a:t> </a:t>
            </a:r>
            <a:r>
              <a:rPr lang="id-ID" dirty="0" smtClean="0">
                <a:solidFill>
                  <a:schemeClr val="bg1"/>
                </a:solidFill>
              </a:rPr>
              <a:t>at-Tauhid </a:t>
            </a:r>
            <a:r>
              <a:rPr lang="id-ID" dirty="0">
                <a:solidFill>
                  <a:schemeClr val="bg1"/>
                </a:solidFill>
              </a:rPr>
              <a:t>li </a:t>
            </a:r>
            <a:r>
              <a:rPr lang="id-ID" dirty="0" smtClean="0">
                <a:solidFill>
                  <a:schemeClr val="bg1"/>
                </a:solidFill>
              </a:rPr>
              <a:t>an</a:t>
            </a:r>
            <a:r>
              <a:rPr lang="en-ID" dirty="0" smtClean="0">
                <a:solidFill>
                  <a:schemeClr val="bg1"/>
                </a:solidFill>
              </a:rPr>
              <a:t>-</a:t>
            </a:r>
            <a:r>
              <a:rPr lang="id-ID" dirty="0" smtClean="0">
                <a:solidFill>
                  <a:schemeClr val="bg1"/>
                </a:solidFill>
              </a:rPr>
              <a:t>Nasyiin</a:t>
            </a:r>
            <a:r>
              <a:rPr lang="id-ID" dirty="0">
                <a:solidFill>
                  <a:schemeClr val="bg1"/>
                </a:solidFill>
              </a:rPr>
              <a:t>, hlm. 30):</a:t>
            </a:r>
            <a:endParaRPr lang="en-US" dirty="0">
              <a:solidFill>
                <a:schemeClr val="bg1"/>
              </a:solidFill>
            </a:endParaRPr>
          </a:p>
          <a:p>
            <a:pPr marL="0" indent="0">
              <a:buNone/>
            </a:pPr>
            <a:r>
              <a:rPr lang="en-ID" sz="2800" b="1" dirty="0" smtClean="0">
                <a:solidFill>
                  <a:schemeClr val="bg1"/>
                </a:solidFill>
                <a:latin typeface="Times New Roman" pitchFamily="18" charset="0"/>
                <a:cs typeface="Times New Roman" pitchFamily="18" charset="0"/>
              </a:rPr>
              <a:t>1.</a:t>
            </a:r>
            <a:r>
              <a:rPr lang="en-ID" sz="2800" b="1" dirty="0" smtClean="0">
                <a:solidFill>
                  <a:schemeClr val="bg1"/>
                </a:solidFill>
              </a:rPr>
              <a:t> </a:t>
            </a:r>
            <a:r>
              <a:rPr lang="id-ID" sz="2800" b="1" dirty="0" smtClean="0">
                <a:solidFill>
                  <a:schemeClr val="bg1"/>
                </a:solidFill>
              </a:rPr>
              <a:t>PERTAMA</a:t>
            </a:r>
            <a:r>
              <a:rPr lang="id-ID" sz="2800" dirty="0" smtClean="0">
                <a:solidFill>
                  <a:schemeClr val="bg1"/>
                </a:solidFill>
              </a:rPr>
              <a:t>, </a:t>
            </a:r>
            <a:r>
              <a:rPr lang="id-ID" sz="2800" b="1" dirty="0" smtClean="0">
                <a:solidFill>
                  <a:schemeClr val="bg1"/>
                </a:solidFill>
              </a:rPr>
              <a:t>AN-NAFYU</a:t>
            </a:r>
            <a:r>
              <a:rPr lang="id-ID" sz="2800" dirty="0" smtClean="0">
                <a:solidFill>
                  <a:schemeClr val="bg1"/>
                </a:solidFill>
              </a:rPr>
              <a:t> (PENIADAAN</a:t>
            </a:r>
            <a:r>
              <a:rPr lang="en-ID" sz="2800" dirty="0" smtClean="0">
                <a:solidFill>
                  <a:schemeClr val="bg1"/>
                </a:solidFill>
              </a:rPr>
              <a:t> SYIRIK</a:t>
            </a:r>
            <a:r>
              <a:rPr lang="id-ID" sz="2800" dirty="0" smtClean="0">
                <a:solidFill>
                  <a:schemeClr val="bg1"/>
                </a:solidFill>
              </a:rPr>
              <a:t>); </a:t>
            </a:r>
            <a:r>
              <a:rPr lang="en-ID" sz="2800" dirty="0" smtClean="0">
                <a:solidFill>
                  <a:schemeClr val="bg1"/>
                </a:solidFill>
              </a:rPr>
              <a:t>MENIADAKAN ATAU </a:t>
            </a:r>
            <a:r>
              <a:rPr lang="id-ID" b="1" dirty="0" smtClean="0">
                <a:solidFill>
                  <a:schemeClr val="bg1"/>
                </a:solidFill>
              </a:rPr>
              <a:t>MEMBUANG </a:t>
            </a:r>
            <a:r>
              <a:rPr lang="id-ID" b="1" dirty="0">
                <a:solidFill>
                  <a:schemeClr val="bg1"/>
                </a:solidFill>
              </a:rPr>
              <a:t>SEGALA BENTUK </a:t>
            </a:r>
            <a:r>
              <a:rPr lang="id-ID" b="1" dirty="0" smtClean="0">
                <a:solidFill>
                  <a:schemeClr val="bg1"/>
                </a:solidFill>
              </a:rPr>
              <a:t>KESYIRIKAN</a:t>
            </a:r>
            <a:r>
              <a:rPr lang="en-ID" b="1" dirty="0" smtClean="0">
                <a:solidFill>
                  <a:schemeClr val="bg1"/>
                </a:solidFill>
              </a:rPr>
              <a:t> (DARI KATA </a:t>
            </a:r>
            <a:r>
              <a:rPr lang="en-ID" b="1" dirty="0" smtClean="0">
                <a:solidFill>
                  <a:srgbClr val="FF0000"/>
                </a:solidFill>
              </a:rPr>
              <a:t>LAA ILAH</a:t>
            </a:r>
            <a:r>
              <a:rPr lang="en-ID" b="1" dirty="0" smtClean="0">
                <a:solidFill>
                  <a:schemeClr val="bg1"/>
                </a:solidFill>
              </a:rPr>
              <a:t>)</a:t>
            </a:r>
            <a:endParaRPr lang="en-US" dirty="0">
              <a:solidFill>
                <a:schemeClr val="bg1"/>
              </a:solidFill>
            </a:endParaRPr>
          </a:p>
          <a:p>
            <a:pPr marL="0" indent="0">
              <a:buNone/>
            </a:pPr>
            <a:r>
              <a:rPr lang="en-ID" b="1" dirty="0" smtClean="0">
                <a:solidFill>
                  <a:schemeClr val="bg1"/>
                </a:solidFill>
                <a:latin typeface="Times New Roman" pitchFamily="18" charset="0"/>
                <a:cs typeface="Times New Roman" pitchFamily="18" charset="0"/>
              </a:rPr>
              <a:t>2</a:t>
            </a:r>
            <a:r>
              <a:rPr lang="en-ID" b="1" dirty="0" smtClean="0">
                <a:solidFill>
                  <a:schemeClr val="bg1"/>
                </a:solidFill>
              </a:rPr>
              <a:t>. </a:t>
            </a:r>
            <a:r>
              <a:rPr lang="id-ID" b="1" dirty="0" smtClean="0">
                <a:solidFill>
                  <a:schemeClr val="bg1"/>
                </a:solidFill>
              </a:rPr>
              <a:t>KEDUA, AL-ITSBAT</a:t>
            </a:r>
            <a:r>
              <a:rPr lang="id-ID" dirty="0" smtClean="0">
                <a:solidFill>
                  <a:schemeClr val="bg1"/>
                </a:solidFill>
              </a:rPr>
              <a:t> (</a:t>
            </a:r>
            <a:r>
              <a:rPr lang="en-ID" dirty="0" smtClean="0">
                <a:solidFill>
                  <a:schemeClr val="bg1"/>
                </a:solidFill>
              </a:rPr>
              <a:t>MENETAPKAN TAUHID IBADAH HANYA UNTUK ALLAH</a:t>
            </a:r>
            <a:r>
              <a:rPr lang="id-ID" dirty="0" smtClean="0">
                <a:solidFill>
                  <a:schemeClr val="bg1"/>
                </a:solidFill>
              </a:rPr>
              <a:t>)</a:t>
            </a:r>
            <a:r>
              <a:rPr lang="en-ID" dirty="0" smtClean="0">
                <a:solidFill>
                  <a:schemeClr val="bg1"/>
                </a:solidFill>
              </a:rPr>
              <a:t> (</a:t>
            </a:r>
            <a:r>
              <a:rPr lang="en-ID" b="1" dirty="0" smtClean="0">
                <a:solidFill>
                  <a:schemeClr val="bg1"/>
                </a:solidFill>
              </a:rPr>
              <a:t>DARI KATA </a:t>
            </a:r>
            <a:r>
              <a:rPr lang="en-ID" b="1" dirty="0" smtClean="0">
                <a:solidFill>
                  <a:srgbClr val="FF0000"/>
                </a:solidFill>
              </a:rPr>
              <a:t>ILLALLAH</a:t>
            </a:r>
            <a:r>
              <a:rPr lang="en-ID" dirty="0" smtClean="0">
                <a:solidFill>
                  <a:schemeClr val="bg1"/>
                </a:solidFill>
              </a:rPr>
              <a:t>)</a:t>
            </a:r>
            <a:endParaRPr lang="en-US" dirty="0" smtClean="0">
              <a:solidFill>
                <a:schemeClr val="bg1"/>
              </a:solidFill>
            </a:endParaRPr>
          </a:p>
          <a:p>
            <a:pPr marL="0" indent="0">
              <a:buNone/>
            </a:pPr>
            <a:r>
              <a:rPr lang="id-ID" dirty="0" smtClean="0">
                <a:solidFill>
                  <a:schemeClr val="bg1"/>
                </a:solidFill>
              </a:rPr>
              <a:t>Artinya</a:t>
            </a:r>
            <a:r>
              <a:rPr lang="id-ID" dirty="0">
                <a:solidFill>
                  <a:schemeClr val="bg1"/>
                </a:solidFill>
              </a:rPr>
              <a:t>, orang yang mengucapkan </a:t>
            </a:r>
            <a:r>
              <a:rPr lang="id-ID" i="1" dirty="0">
                <a:solidFill>
                  <a:schemeClr val="bg1"/>
                </a:solidFill>
              </a:rPr>
              <a:t>laa ilaaha illallah</a:t>
            </a:r>
            <a:r>
              <a:rPr lang="id-ID" dirty="0">
                <a:solidFill>
                  <a:schemeClr val="bg1"/>
                </a:solidFill>
              </a:rPr>
              <a:t> harus mengakui satu-satunya yang </a:t>
            </a:r>
            <a:r>
              <a:rPr lang="id-ID" b="1" dirty="0">
                <a:solidFill>
                  <a:schemeClr val="bg1"/>
                </a:solidFill>
              </a:rPr>
              <a:t>BERHAK DIJADIKAN </a:t>
            </a:r>
            <a:r>
              <a:rPr lang="en-ID" b="1" dirty="0" smtClean="0">
                <a:solidFill>
                  <a:schemeClr val="bg1"/>
                </a:solidFill>
              </a:rPr>
              <a:t>TUJUAN</a:t>
            </a:r>
            <a:r>
              <a:rPr lang="id-ID" b="1" dirty="0" smtClean="0">
                <a:solidFill>
                  <a:schemeClr val="bg1"/>
                </a:solidFill>
              </a:rPr>
              <a:t> </a:t>
            </a:r>
            <a:r>
              <a:rPr lang="id-ID" b="1" dirty="0">
                <a:solidFill>
                  <a:schemeClr val="bg1"/>
                </a:solidFill>
              </a:rPr>
              <a:t>BERIBADAH </a:t>
            </a:r>
            <a:r>
              <a:rPr lang="en-ID" b="1" dirty="0" smtClean="0">
                <a:solidFill>
                  <a:schemeClr val="bg1"/>
                </a:solidFill>
              </a:rPr>
              <a:t>HANYALAH</a:t>
            </a:r>
            <a:r>
              <a:rPr lang="id-ID" b="1" dirty="0" smtClean="0">
                <a:solidFill>
                  <a:schemeClr val="bg1"/>
                </a:solidFill>
              </a:rPr>
              <a:t> ALLAH</a:t>
            </a:r>
            <a:r>
              <a:rPr lang="en-ID" b="1" dirty="0" smtClean="0">
                <a:solidFill>
                  <a:schemeClr val="bg1"/>
                </a:solidFill>
              </a:rPr>
              <a:t> SAJA</a:t>
            </a:r>
            <a:r>
              <a:rPr lang="id-ID" dirty="0" smtClean="0">
                <a:solidFill>
                  <a:schemeClr val="bg1"/>
                </a:solidFill>
              </a:rPr>
              <a:t>. </a:t>
            </a:r>
            <a:r>
              <a:rPr lang="id-ID" dirty="0">
                <a:solidFill>
                  <a:schemeClr val="bg1"/>
                </a:solidFill>
              </a:rPr>
              <a:t>Sehingga dia harus beribadah kepada </a:t>
            </a:r>
            <a:r>
              <a:rPr lang="id-ID" dirty="0" smtClean="0">
                <a:solidFill>
                  <a:schemeClr val="bg1"/>
                </a:solidFill>
              </a:rPr>
              <a:t>Allah</a:t>
            </a:r>
            <a:r>
              <a:rPr lang="en-ID" dirty="0" smtClean="0">
                <a:solidFill>
                  <a:schemeClr val="bg1"/>
                </a:solidFill>
              </a:rPr>
              <a:t> </a:t>
            </a:r>
            <a:r>
              <a:rPr lang="en-ID" dirty="0" err="1" smtClean="0">
                <a:solidFill>
                  <a:schemeClr val="bg1"/>
                </a:solidFill>
              </a:rPr>
              <a:t>Saja</a:t>
            </a:r>
            <a:r>
              <a:rPr lang="id-ID" dirty="0" smtClean="0">
                <a:solidFill>
                  <a:schemeClr val="bg1"/>
                </a:solidFill>
              </a:rPr>
              <a:t>.</a:t>
            </a:r>
            <a:r>
              <a:rPr lang="en-ID" dirty="0" smtClean="0">
                <a:solidFill>
                  <a:schemeClr val="bg1"/>
                </a:solidFill>
              </a:rPr>
              <a:t> </a:t>
            </a:r>
            <a:r>
              <a:rPr lang="en-ID" b="1" dirty="0" smtClean="0">
                <a:solidFill>
                  <a:srgbClr val="FF0000"/>
                </a:solidFill>
              </a:rPr>
              <a:t>DAN MEMBUANG SEGALA BENTUK KESYIRIKAN</a:t>
            </a:r>
            <a:endParaRPr lang="en-US" b="1" dirty="0">
              <a:solidFill>
                <a:srgbClr val="FF0000"/>
              </a:solidFill>
            </a:endParaRPr>
          </a:p>
        </p:txBody>
      </p:sp>
      <p:sp>
        <p:nvSpPr>
          <p:cNvPr id="3" name="Title 2"/>
          <p:cNvSpPr>
            <a:spLocks noGrp="1"/>
          </p:cNvSpPr>
          <p:nvPr>
            <p:ph type="title"/>
          </p:nvPr>
        </p:nvSpPr>
        <p:spPr/>
        <p:txBody>
          <a:bodyPr>
            <a:normAutofit fontScale="90000"/>
          </a:bodyPr>
          <a:lstStyle/>
          <a:p>
            <a:r>
              <a:rPr lang="en-ID" dirty="0" smtClean="0">
                <a:solidFill>
                  <a:srgbClr val="000099"/>
                </a:solidFill>
                <a:latin typeface="Arial Black" pitchFamily="34" charset="0"/>
              </a:rPr>
              <a:t>2. </a:t>
            </a:r>
            <a:r>
              <a:rPr lang="id-ID" dirty="0" smtClean="0">
                <a:solidFill>
                  <a:srgbClr val="000099"/>
                </a:solidFill>
                <a:latin typeface="Arial Black" pitchFamily="34" charset="0"/>
              </a:rPr>
              <a:t>RUKUN </a:t>
            </a:r>
            <a:r>
              <a:rPr lang="en-ID" dirty="0" smtClean="0">
                <a:solidFill>
                  <a:srgbClr val="000099"/>
                </a:solidFill>
                <a:latin typeface="Arial Black" pitchFamily="34" charset="0"/>
              </a:rPr>
              <a:t>KALIMAT TAUHID </a:t>
            </a:r>
            <a:br>
              <a:rPr lang="en-ID" dirty="0" smtClean="0">
                <a:solidFill>
                  <a:srgbClr val="000099"/>
                </a:solidFill>
                <a:latin typeface="Arial Black" pitchFamily="34" charset="0"/>
              </a:rPr>
            </a:br>
            <a:r>
              <a:rPr lang="en-ID" dirty="0">
                <a:solidFill>
                  <a:srgbClr val="000099"/>
                </a:solidFill>
                <a:latin typeface="Arial Black" pitchFamily="34" charset="0"/>
              </a:rPr>
              <a:t> </a:t>
            </a:r>
            <a:r>
              <a:rPr lang="en-ID" dirty="0" smtClean="0">
                <a:solidFill>
                  <a:srgbClr val="000099"/>
                </a:solidFill>
                <a:latin typeface="Arial Black" pitchFamily="34" charset="0"/>
              </a:rPr>
              <a:t>   </a:t>
            </a:r>
            <a:r>
              <a:rPr lang="id-ID" dirty="0" smtClean="0">
                <a:solidFill>
                  <a:srgbClr val="000099"/>
                </a:solidFill>
                <a:latin typeface="Arial Black" pitchFamily="34" charset="0"/>
              </a:rPr>
              <a:t>L</a:t>
            </a:r>
            <a:r>
              <a:rPr lang="en-ID" dirty="0" smtClean="0">
                <a:solidFill>
                  <a:srgbClr val="000099"/>
                </a:solidFill>
                <a:latin typeface="Arial Black" pitchFamily="34" charset="0"/>
              </a:rPr>
              <a:t>A</a:t>
            </a:r>
            <a:r>
              <a:rPr lang="id-ID" dirty="0" smtClean="0">
                <a:solidFill>
                  <a:srgbClr val="000099"/>
                </a:solidFill>
                <a:latin typeface="Arial Black" pitchFamily="34" charset="0"/>
              </a:rPr>
              <a:t>AILAHA ILLALLAH</a:t>
            </a:r>
            <a:endParaRPr lang="en-US" dirty="0">
              <a:solidFill>
                <a:srgbClr val="000099"/>
              </a:solidFill>
              <a:latin typeface="Arial Black" pitchFamily="34" charset="0"/>
            </a:endParaRPr>
          </a:p>
        </p:txBody>
      </p:sp>
    </p:spTree>
    <p:extLst>
      <p:ext uri="{BB962C8B-B14F-4D97-AF65-F5344CB8AC3E}">
        <p14:creationId xmlns:p14="http://schemas.microsoft.com/office/powerpoint/2010/main" val="324266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90800"/>
            <a:ext cx="8229600" cy="3886200"/>
          </a:xfrm>
        </p:spPr>
        <p:style>
          <a:lnRef idx="2">
            <a:schemeClr val="accent3">
              <a:shade val="50000"/>
            </a:schemeClr>
          </a:lnRef>
          <a:fillRef idx="1">
            <a:schemeClr val="accent3"/>
          </a:fillRef>
          <a:effectRef idx="0">
            <a:schemeClr val="accent3"/>
          </a:effectRef>
          <a:fontRef idx="minor">
            <a:schemeClr val="lt1"/>
          </a:fontRef>
        </p:style>
        <p:txBody>
          <a:bodyPr>
            <a:normAutofit fontScale="92500" lnSpcReduction="20000"/>
          </a:bodyPr>
          <a:lstStyle/>
          <a:p>
            <a:pPr marL="0" indent="0" algn="ctr" rtl="1">
              <a:buNone/>
            </a:pPr>
            <a:endParaRPr lang="en-ID" sz="3600" dirty="0" smtClean="0">
              <a:cs typeface="Traditional Arabic" pitchFamily="2" charset="-78"/>
            </a:endParaRPr>
          </a:p>
          <a:p>
            <a:pPr marL="0" indent="0" algn="ctr" rtl="1">
              <a:buNone/>
            </a:pPr>
            <a:r>
              <a:rPr lang="ar-SA" sz="3600" dirty="0" smtClean="0">
                <a:cs typeface="Traditional Arabic" pitchFamily="2" charset="-78"/>
              </a:rPr>
              <a:t>إِنَّ </a:t>
            </a:r>
            <a:r>
              <a:rPr lang="ar-SA" sz="3600" dirty="0">
                <a:cs typeface="Traditional Arabic" pitchFamily="2" charset="-78"/>
              </a:rPr>
              <a:t>اللَّهَ لَا يَغْفِرُ أَن يُشْرَكَ بِهِ وَيَغْفِرُ مَا دُونَ ذَٰلِكَ لِمَن يَشَاءُ</a:t>
            </a:r>
            <a:endParaRPr lang="en-US" sz="3600" dirty="0">
              <a:cs typeface="Traditional Arabic" pitchFamily="2" charset="-78"/>
            </a:endParaRPr>
          </a:p>
          <a:p>
            <a:pPr marL="0" indent="0" algn="ctr">
              <a:buNone/>
            </a:pPr>
            <a:r>
              <a:rPr lang="id-ID" sz="4000" b="1" dirty="0"/>
              <a:t>“Sesungguhnya Allah tidak  mengampuni dosa syirik</a:t>
            </a:r>
            <a:r>
              <a:rPr lang="id-ID" sz="4000" dirty="0"/>
              <a:t> dan Dia mengampuni segala dosa yang selain dari (syirik) itu, bagi siapa yang dikehendaki-Nya…” </a:t>
            </a:r>
            <a:endParaRPr lang="en-ID" sz="4000" dirty="0" smtClean="0"/>
          </a:p>
          <a:p>
            <a:pPr marL="0" indent="0" algn="ctr">
              <a:buNone/>
            </a:pPr>
            <a:r>
              <a:rPr lang="id-ID" sz="4000" dirty="0" smtClean="0"/>
              <a:t>[</a:t>
            </a:r>
            <a:r>
              <a:rPr lang="id-ID" sz="4000" dirty="0"/>
              <a:t>An-Nisaa’: 48]</a:t>
            </a:r>
            <a:endParaRPr lang="en-US" sz="4000" dirty="0">
              <a:solidFill>
                <a:schemeClr val="bg1"/>
              </a:solidFill>
              <a:latin typeface="Times New Roman" pitchFamily="18" charset="0"/>
              <a:cs typeface="Times New Roman" pitchFamily="18" charset="0"/>
            </a:endParaRPr>
          </a:p>
        </p:txBody>
      </p:sp>
      <p:sp>
        <p:nvSpPr>
          <p:cNvPr id="4" name="Title 3"/>
          <p:cNvSpPr>
            <a:spLocks noGrp="1"/>
          </p:cNvSpPr>
          <p:nvPr>
            <p:ph type="title"/>
          </p:nvPr>
        </p:nvSpPr>
        <p:spPr>
          <a:xfrm>
            <a:off x="457200" y="152400"/>
            <a:ext cx="8229600" cy="2362200"/>
          </a:xfrm>
        </p:spPr>
        <p:txBody>
          <a:bodyPr>
            <a:normAutofit fontScale="90000"/>
          </a:bodyPr>
          <a:lstStyle/>
          <a:p>
            <a:pPr algn="ctr"/>
            <a:r>
              <a:rPr lang="en-ID" dirty="0" err="1" smtClean="0">
                <a:solidFill>
                  <a:srgbClr val="000099"/>
                </a:solidFill>
              </a:rPr>
              <a:t>Bahaya-bahaya</a:t>
            </a:r>
            <a:r>
              <a:rPr lang="en-ID" dirty="0" smtClean="0">
                <a:solidFill>
                  <a:srgbClr val="000099"/>
                </a:solidFill>
              </a:rPr>
              <a:t> </a:t>
            </a:r>
            <a:r>
              <a:rPr lang="en-ID" dirty="0" err="1" smtClean="0">
                <a:solidFill>
                  <a:srgbClr val="000099"/>
                </a:solidFill>
              </a:rPr>
              <a:t>Dosa</a:t>
            </a:r>
            <a:r>
              <a:rPr lang="en-ID" dirty="0" smtClean="0">
                <a:solidFill>
                  <a:srgbClr val="000099"/>
                </a:solidFill>
              </a:rPr>
              <a:t> SYIRIK :</a:t>
            </a:r>
            <a:r>
              <a:rPr lang="en-ID" dirty="0" smtClean="0"/>
              <a:t/>
            </a:r>
            <a:br>
              <a:rPr lang="en-ID" dirty="0" smtClean="0"/>
            </a:br>
            <a:r>
              <a:rPr lang="en-ID" sz="4400" dirty="0" smtClean="0">
                <a:solidFill>
                  <a:srgbClr val="FF0000"/>
                </a:solidFill>
              </a:rPr>
              <a:t>1</a:t>
            </a:r>
            <a:r>
              <a:rPr lang="en-ID" dirty="0" smtClean="0"/>
              <a:t>. </a:t>
            </a:r>
            <a:r>
              <a:rPr lang="en-ID" dirty="0" err="1" smtClean="0">
                <a:solidFill>
                  <a:srgbClr val="FF0000"/>
                </a:solidFill>
              </a:rPr>
              <a:t>Dosa</a:t>
            </a:r>
            <a:r>
              <a:rPr lang="en-ID" dirty="0" smtClean="0">
                <a:solidFill>
                  <a:srgbClr val="FF0000"/>
                </a:solidFill>
              </a:rPr>
              <a:t> </a:t>
            </a:r>
            <a:r>
              <a:rPr lang="en-ID" dirty="0" err="1" smtClean="0">
                <a:solidFill>
                  <a:srgbClr val="FF0000"/>
                </a:solidFill>
              </a:rPr>
              <a:t>syirik</a:t>
            </a:r>
            <a:r>
              <a:rPr lang="en-ID" dirty="0" smtClean="0">
                <a:solidFill>
                  <a:srgbClr val="FF0000"/>
                </a:solidFill>
              </a:rPr>
              <a:t> </a:t>
            </a:r>
            <a:r>
              <a:rPr lang="en-ID" dirty="0" err="1" smtClean="0">
                <a:solidFill>
                  <a:srgbClr val="FF0000"/>
                </a:solidFill>
              </a:rPr>
              <a:t>tidak</a:t>
            </a:r>
            <a:r>
              <a:rPr lang="en-ID" dirty="0" smtClean="0">
                <a:solidFill>
                  <a:srgbClr val="FF0000"/>
                </a:solidFill>
              </a:rPr>
              <a:t> </a:t>
            </a:r>
            <a:r>
              <a:rPr lang="en-ID" dirty="0" err="1" smtClean="0">
                <a:solidFill>
                  <a:srgbClr val="FF0000"/>
                </a:solidFill>
              </a:rPr>
              <a:t>terampuni</a:t>
            </a:r>
            <a:r>
              <a:rPr lang="en-ID" dirty="0" smtClean="0">
                <a:solidFill>
                  <a:srgbClr val="FF0000"/>
                </a:solidFill>
              </a:rPr>
              <a:t> </a:t>
            </a:r>
            <a:r>
              <a:rPr lang="en-ID" dirty="0" err="1" smtClean="0">
                <a:solidFill>
                  <a:srgbClr val="FF0000"/>
                </a:solidFill>
              </a:rPr>
              <a:t>jika</a:t>
            </a:r>
            <a:r>
              <a:rPr lang="en-ID" dirty="0" smtClean="0">
                <a:solidFill>
                  <a:srgbClr val="FF0000"/>
                </a:solidFill>
              </a:rPr>
              <a:t> </a:t>
            </a:r>
            <a:r>
              <a:rPr lang="en-ID" dirty="0" err="1" smtClean="0">
                <a:solidFill>
                  <a:srgbClr val="FF0000"/>
                </a:solidFill>
              </a:rPr>
              <a:t>mati</a:t>
            </a:r>
            <a:r>
              <a:rPr lang="en-ID" dirty="0" smtClean="0">
                <a:solidFill>
                  <a:srgbClr val="FF0000"/>
                </a:solidFill>
              </a:rPr>
              <a:t> </a:t>
            </a:r>
            <a:r>
              <a:rPr lang="en-ID" dirty="0" err="1" smtClean="0">
                <a:solidFill>
                  <a:srgbClr val="FF0000"/>
                </a:solidFill>
              </a:rPr>
              <a:t>membawa</a:t>
            </a:r>
            <a:r>
              <a:rPr lang="en-ID" dirty="0" smtClean="0">
                <a:solidFill>
                  <a:srgbClr val="FF0000"/>
                </a:solidFill>
              </a:rPr>
              <a:t> </a:t>
            </a:r>
            <a:r>
              <a:rPr lang="en-ID" dirty="0" err="1" smtClean="0">
                <a:solidFill>
                  <a:srgbClr val="FF0000"/>
                </a:solidFill>
              </a:rPr>
              <a:t>dosa</a:t>
            </a:r>
            <a:r>
              <a:rPr lang="en-ID" dirty="0" smtClean="0">
                <a:solidFill>
                  <a:srgbClr val="FF0000"/>
                </a:solidFill>
              </a:rPr>
              <a:t> </a:t>
            </a:r>
            <a:r>
              <a:rPr lang="en-ID" dirty="0" err="1" smtClean="0">
                <a:solidFill>
                  <a:srgbClr val="FF0000"/>
                </a:solidFill>
              </a:rPr>
              <a:t>syirik</a:t>
            </a:r>
            <a:r>
              <a:rPr lang="en-ID" dirty="0" smtClean="0">
                <a:solidFill>
                  <a:srgbClr val="FF0000"/>
                </a:solidFill>
              </a:rPr>
              <a:t> </a:t>
            </a:r>
            <a:r>
              <a:rPr lang="en-ID" dirty="0" err="1" smtClean="0">
                <a:solidFill>
                  <a:srgbClr val="FF0000"/>
                </a:solidFill>
              </a:rPr>
              <a:t>dan</a:t>
            </a:r>
            <a:r>
              <a:rPr lang="en-ID" dirty="0" smtClean="0">
                <a:solidFill>
                  <a:srgbClr val="FF0000"/>
                </a:solidFill>
              </a:rPr>
              <a:t> </a:t>
            </a:r>
            <a:r>
              <a:rPr lang="en-ID" dirty="0" err="1" smtClean="0">
                <a:solidFill>
                  <a:srgbClr val="FF0000"/>
                </a:solidFill>
              </a:rPr>
              <a:t>belum</a:t>
            </a:r>
            <a:r>
              <a:rPr lang="en-ID" dirty="0" smtClean="0">
                <a:solidFill>
                  <a:srgbClr val="FF0000"/>
                </a:solidFill>
              </a:rPr>
              <a:t> </a:t>
            </a:r>
            <a:r>
              <a:rPr lang="en-ID" dirty="0" err="1" smtClean="0">
                <a:solidFill>
                  <a:srgbClr val="FF0000"/>
                </a:solidFill>
              </a:rPr>
              <a:t>bertaubat</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57400"/>
            <a:ext cx="8229600" cy="4038600"/>
          </a:xfrm>
        </p:spPr>
        <p:txBody>
          <a:bodyPr>
            <a:normAutofit/>
          </a:bodyPr>
          <a:lstStyle/>
          <a:p>
            <a:pPr marL="0" indent="0" algn="ctr" rtl="1">
              <a:buNone/>
            </a:pPr>
            <a:r>
              <a:rPr lang="ar-SA" sz="3000" dirty="0">
                <a:cs typeface="Traditional Arabic" pitchFamily="2" charset="-78"/>
              </a:rPr>
              <a:t>إِنَّهُ مَن يُشْرِكْ بِاللَّهِ فَقَدْ حَرَّمَ اللَّهُ عَلَيْهِ الْجَنَّةَ وَمَأْوَاهُ النَّارُ ۖ وَمَا لِلظَّالِمِينَ مِنْ أَنصَارٍ</a:t>
            </a:r>
            <a:endParaRPr lang="en-US" sz="3000" dirty="0">
              <a:cs typeface="Traditional Arabic" pitchFamily="2" charset="-78"/>
            </a:endParaRPr>
          </a:p>
          <a:p>
            <a:pPr marL="0" indent="0" algn="ctr">
              <a:buNone/>
            </a:pPr>
            <a:r>
              <a:rPr lang="id-ID" dirty="0"/>
              <a:t>“… Sesungguhnya orang yang  </a:t>
            </a:r>
            <a:r>
              <a:rPr lang="id-ID" b="1" dirty="0"/>
              <a:t>MELAKUKAN DOSA SYIRIK </a:t>
            </a:r>
            <a:r>
              <a:rPr lang="id-ID" dirty="0"/>
              <a:t>mempersekutukan sesuatu dengan Allah, maka pasti </a:t>
            </a:r>
            <a:r>
              <a:rPr lang="id-ID" b="1" dirty="0">
                <a:solidFill>
                  <a:srgbClr val="000099"/>
                </a:solidFill>
              </a:rPr>
              <a:t>Allah mengharamkan kepadanya Surga, dan tempatnya adalah Neraka</a:t>
            </a:r>
            <a:r>
              <a:rPr lang="id-ID" b="1" dirty="0"/>
              <a:t>,</a:t>
            </a:r>
            <a:r>
              <a:rPr lang="id-ID" dirty="0"/>
              <a:t> tidaklah ada bagi orang-orang zhalim itu seorang penolong pun.” </a:t>
            </a:r>
            <a:endParaRPr lang="en-ID" dirty="0" smtClean="0"/>
          </a:p>
          <a:p>
            <a:pPr marL="0" indent="0" algn="ctr">
              <a:buNone/>
            </a:pPr>
            <a:r>
              <a:rPr lang="id-ID" dirty="0" smtClean="0"/>
              <a:t>[</a:t>
            </a:r>
            <a:r>
              <a:rPr lang="id-ID" dirty="0"/>
              <a:t>Al-Maa-idah: 72]</a:t>
            </a:r>
            <a:endParaRPr lang="en-US" dirty="0"/>
          </a:p>
          <a:p>
            <a:pPr marL="0" indent="0" algn="ctr">
              <a:buNone/>
            </a:pPr>
            <a:endParaRPr lang="en-US" dirty="0"/>
          </a:p>
        </p:txBody>
      </p:sp>
      <p:sp>
        <p:nvSpPr>
          <p:cNvPr id="3" name="Title 2"/>
          <p:cNvSpPr>
            <a:spLocks noGrp="1"/>
          </p:cNvSpPr>
          <p:nvPr>
            <p:ph type="title"/>
          </p:nvPr>
        </p:nvSpPr>
        <p:spPr>
          <a:xfrm>
            <a:off x="457200" y="152400"/>
            <a:ext cx="8229600" cy="1828800"/>
          </a:xfrm>
        </p:spPr>
        <p:txBody>
          <a:bodyPr>
            <a:normAutofit fontScale="90000"/>
          </a:bodyPr>
          <a:lstStyle/>
          <a:p>
            <a:r>
              <a:rPr lang="en-ID" b="1" dirty="0" smtClean="0">
                <a:solidFill>
                  <a:srgbClr val="FF0000"/>
                </a:solidFill>
              </a:rPr>
              <a:t>2. </a:t>
            </a:r>
            <a:r>
              <a:rPr lang="en-ID" b="1" dirty="0" err="1" smtClean="0">
                <a:solidFill>
                  <a:srgbClr val="FF0000"/>
                </a:solidFill>
              </a:rPr>
              <a:t>Dosa</a:t>
            </a:r>
            <a:r>
              <a:rPr lang="en-ID" b="1" dirty="0" smtClean="0">
                <a:solidFill>
                  <a:srgbClr val="FF0000"/>
                </a:solidFill>
              </a:rPr>
              <a:t> </a:t>
            </a:r>
            <a:r>
              <a:rPr lang="en-ID" b="1" dirty="0" err="1" smtClean="0">
                <a:solidFill>
                  <a:srgbClr val="FF0000"/>
                </a:solidFill>
              </a:rPr>
              <a:t>syirik</a:t>
            </a:r>
            <a:r>
              <a:rPr lang="en-ID" b="1" dirty="0" smtClean="0">
                <a:solidFill>
                  <a:srgbClr val="FF0000"/>
                </a:solidFill>
              </a:rPr>
              <a:t> </a:t>
            </a:r>
            <a:r>
              <a:rPr lang="en-ID" b="1" dirty="0" err="1" smtClean="0">
                <a:solidFill>
                  <a:srgbClr val="FF0000"/>
                </a:solidFill>
              </a:rPr>
              <a:t>menyebabkan</a:t>
            </a:r>
            <a:r>
              <a:rPr lang="en-ID" b="1" dirty="0" smtClean="0">
                <a:solidFill>
                  <a:srgbClr val="FF0000"/>
                </a:solidFill>
              </a:rPr>
              <a:t> haram </a:t>
            </a:r>
            <a:r>
              <a:rPr lang="en-ID" b="1" dirty="0" err="1" smtClean="0">
                <a:solidFill>
                  <a:srgbClr val="FF0000"/>
                </a:solidFill>
              </a:rPr>
              <a:t>masuk</a:t>
            </a:r>
            <a:r>
              <a:rPr lang="en-ID" b="1" dirty="0" smtClean="0">
                <a:solidFill>
                  <a:srgbClr val="FF0000"/>
                </a:solidFill>
              </a:rPr>
              <a:t> </a:t>
            </a:r>
            <a:r>
              <a:rPr lang="en-ID" b="1" dirty="0" err="1" smtClean="0">
                <a:solidFill>
                  <a:srgbClr val="FF0000"/>
                </a:solidFill>
              </a:rPr>
              <a:t>surga</a:t>
            </a:r>
            <a:r>
              <a:rPr lang="en-ID" b="1" dirty="0" smtClean="0">
                <a:solidFill>
                  <a:srgbClr val="FF0000"/>
                </a:solidFill>
              </a:rPr>
              <a:t> </a:t>
            </a:r>
            <a:r>
              <a:rPr lang="en-ID" b="1" dirty="0" err="1" smtClean="0">
                <a:solidFill>
                  <a:srgbClr val="FF0000"/>
                </a:solidFill>
              </a:rPr>
              <a:t>dan</a:t>
            </a:r>
            <a:r>
              <a:rPr lang="en-ID" b="1" dirty="0" smtClean="0">
                <a:solidFill>
                  <a:srgbClr val="FF0000"/>
                </a:solidFill>
              </a:rPr>
              <a:t> </a:t>
            </a:r>
            <a:r>
              <a:rPr lang="en-ID" b="1" dirty="0" err="1" smtClean="0">
                <a:solidFill>
                  <a:srgbClr val="FF0000"/>
                </a:solidFill>
              </a:rPr>
              <a:t>tempat</a:t>
            </a:r>
            <a:r>
              <a:rPr lang="en-ID" b="1" dirty="0" smtClean="0">
                <a:solidFill>
                  <a:srgbClr val="FF0000"/>
                </a:solidFill>
              </a:rPr>
              <a:t> </a:t>
            </a:r>
            <a:r>
              <a:rPr lang="en-ID" b="1" dirty="0" err="1" smtClean="0">
                <a:solidFill>
                  <a:srgbClr val="FF0000"/>
                </a:solidFill>
              </a:rPr>
              <a:t>kembalinya</a:t>
            </a:r>
            <a:r>
              <a:rPr lang="en-ID" b="1" dirty="0" smtClean="0">
                <a:solidFill>
                  <a:srgbClr val="FF0000"/>
                </a:solidFill>
              </a:rPr>
              <a:t> </a:t>
            </a:r>
            <a:r>
              <a:rPr lang="en-ID" b="1" dirty="0" err="1" smtClean="0">
                <a:solidFill>
                  <a:srgbClr val="FF0000"/>
                </a:solidFill>
              </a:rPr>
              <a:t>adalah</a:t>
            </a:r>
            <a:r>
              <a:rPr lang="en-ID" b="1" dirty="0" smtClean="0">
                <a:solidFill>
                  <a:srgbClr val="FF0000"/>
                </a:solidFill>
              </a:rPr>
              <a:t> </a:t>
            </a:r>
            <a:r>
              <a:rPr lang="en-ID" b="1" dirty="0" err="1" smtClean="0">
                <a:solidFill>
                  <a:srgbClr val="FF0000"/>
                </a:solidFill>
              </a:rPr>
              <a:t>neraka</a:t>
            </a:r>
            <a:endParaRPr lang="en-US" b="1" dirty="0">
              <a:solidFill>
                <a:srgbClr val="FF0000"/>
              </a:solidFill>
            </a:endParaRPr>
          </a:p>
        </p:txBody>
      </p:sp>
    </p:spTree>
    <p:extLst>
      <p:ext uri="{BB962C8B-B14F-4D97-AF65-F5344CB8AC3E}">
        <p14:creationId xmlns:p14="http://schemas.microsoft.com/office/powerpoint/2010/main" val="167729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09800"/>
            <a:ext cx="8229600" cy="3886200"/>
          </a:xfrm>
        </p:spPr>
        <p:txBody>
          <a:bodyPr>
            <a:normAutofit/>
          </a:bodyPr>
          <a:lstStyle/>
          <a:p>
            <a:pPr marL="0" indent="0" algn="ctr">
              <a:buNone/>
            </a:pPr>
            <a:r>
              <a:rPr lang="ar-SA" dirty="0">
                <a:solidFill>
                  <a:srgbClr val="FF0000"/>
                </a:solidFill>
                <a:cs typeface="Traditional Arabic" pitchFamily="2" charset="-78"/>
              </a:rPr>
              <a:t>وَلَقَدْ أُوحِيَ إِلَيْكَ وَإِلَى الَّذِينَ مِنْ قَبْلِكَ لَئِنْ أَشْرَكْتَ لَيَحْبَطَنَّ عَمَلُكَ وَلَتَكُونَنَّ مِنَ الْخَاسِرِينَ</a:t>
            </a:r>
            <a:endParaRPr lang="en-ID" dirty="0" smtClean="0">
              <a:solidFill>
                <a:srgbClr val="FF0000"/>
              </a:solidFill>
              <a:cs typeface="Traditional Arabic" pitchFamily="2" charset="-78"/>
            </a:endParaRPr>
          </a:p>
          <a:p>
            <a:pPr marL="0" indent="0" algn="ctr">
              <a:buNone/>
            </a:pPr>
            <a:r>
              <a:rPr lang="id-ID" dirty="0" smtClean="0"/>
              <a:t>Dan </a:t>
            </a:r>
            <a:r>
              <a:rPr lang="id-ID" dirty="0"/>
              <a:t>Sesungguhnya Telah diwahyukan kepadamu dan kepada (nabi-nabi) yang sebelummu. "Jika kamu mempersekutukan Allah (melakukan </a:t>
            </a:r>
            <a:r>
              <a:rPr lang="id-ID" dirty="0">
                <a:solidFill>
                  <a:srgbClr val="FF0000"/>
                </a:solidFill>
              </a:rPr>
              <a:t>DOSA SYIRIK), niscaya akan terhapuslah BATAL-LAH amalan-mu</a:t>
            </a:r>
            <a:r>
              <a:rPr lang="id-ID" dirty="0"/>
              <a:t> dan tentulah kamu termasuk orang-orang yang merugi.</a:t>
            </a:r>
            <a:endParaRPr lang="en-US" dirty="0"/>
          </a:p>
          <a:p>
            <a:pPr marL="0" indent="0" algn="ctr">
              <a:buNone/>
            </a:pPr>
            <a:r>
              <a:rPr lang="id-ID" b="1" dirty="0"/>
              <a:t>QS. AZ-ZUMAR : 65</a:t>
            </a:r>
            <a:endParaRPr lang="en-US" dirty="0"/>
          </a:p>
          <a:p>
            <a:pPr marL="0" indent="0" algn="ctr">
              <a:buNone/>
            </a:pPr>
            <a:endParaRPr lang="en-US" dirty="0"/>
          </a:p>
        </p:txBody>
      </p:sp>
      <p:sp>
        <p:nvSpPr>
          <p:cNvPr id="3" name="Title 2"/>
          <p:cNvSpPr>
            <a:spLocks noGrp="1"/>
          </p:cNvSpPr>
          <p:nvPr>
            <p:ph type="title"/>
          </p:nvPr>
        </p:nvSpPr>
        <p:spPr>
          <a:xfrm>
            <a:off x="381000" y="228600"/>
            <a:ext cx="8229600" cy="1905000"/>
          </a:xfrm>
        </p:spPr>
        <p:txBody>
          <a:bodyPr>
            <a:normAutofit/>
          </a:bodyPr>
          <a:lstStyle/>
          <a:p>
            <a:pPr algn="ctr"/>
            <a:r>
              <a:rPr lang="en-ID" sz="2800" b="1" dirty="0" smtClean="0">
                <a:solidFill>
                  <a:srgbClr val="000099"/>
                </a:solidFill>
              </a:rPr>
              <a:t>3. </a:t>
            </a:r>
            <a:r>
              <a:rPr lang="en-ID" sz="2800" b="1" dirty="0" err="1" smtClean="0">
                <a:solidFill>
                  <a:srgbClr val="000099"/>
                </a:solidFill>
              </a:rPr>
              <a:t>Dosa</a:t>
            </a:r>
            <a:r>
              <a:rPr lang="en-ID" sz="2800" b="1" dirty="0" smtClean="0">
                <a:solidFill>
                  <a:srgbClr val="000099"/>
                </a:solidFill>
              </a:rPr>
              <a:t> </a:t>
            </a:r>
            <a:r>
              <a:rPr lang="en-ID" sz="2800" b="1" dirty="0" err="1" smtClean="0">
                <a:solidFill>
                  <a:srgbClr val="000099"/>
                </a:solidFill>
              </a:rPr>
              <a:t>syirik</a:t>
            </a:r>
            <a:r>
              <a:rPr lang="en-ID" sz="2800" b="1" dirty="0" smtClean="0">
                <a:solidFill>
                  <a:srgbClr val="000099"/>
                </a:solidFill>
              </a:rPr>
              <a:t> </a:t>
            </a:r>
            <a:r>
              <a:rPr lang="en-ID" sz="2800" b="1" dirty="0" err="1" smtClean="0">
                <a:solidFill>
                  <a:srgbClr val="000099"/>
                </a:solidFill>
              </a:rPr>
              <a:t>besar</a:t>
            </a:r>
            <a:r>
              <a:rPr lang="en-ID" sz="2800" b="1" dirty="0" smtClean="0">
                <a:solidFill>
                  <a:srgbClr val="000099"/>
                </a:solidFill>
              </a:rPr>
              <a:t> </a:t>
            </a:r>
            <a:r>
              <a:rPr lang="en-ID" sz="2800" b="1" dirty="0" err="1" smtClean="0">
                <a:solidFill>
                  <a:srgbClr val="000099"/>
                </a:solidFill>
              </a:rPr>
              <a:t>menyebabkan</a:t>
            </a:r>
            <a:r>
              <a:rPr lang="en-ID" sz="2800" b="1" dirty="0" smtClean="0">
                <a:solidFill>
                  <a:srgbClr val="000099"/>
                </a:solidFill>
              </a:rPr>
              <a:t> </a:t>
            </a:r>
            <a:r>
              <a:rPr lang="en-ID" sz="2800" b="1" dirty="0" err="1" smtClean="0">
                <a:solidFill>
                  <a:srgbClr val="000099"/>
                </a:solidFill>
              </a:rPr>
              <a:t>seluruh</a:t>
            </a:r>
            <a:r>
              <a:rPr lang="en-ID" sz="2800" b="1" dirty="0" smtClean="0">
                <a:solidFill>
                  <a:srgbClr val="000099"/>
                </a:solidFill>
              </a:rPr>
              <a:t> </a:t>
            </a:r>
            <a:r>
              <a:rPr lang="en-ID" sz="2800" b="1" dirty="0" err="1" smtClean="0">
                <a:solidFill>
                  <a:srgbClr val="000099"/>
                </a:solidFill>
              </a:rPr>
              <a:t>amalannya</a:t>
            </a:r>
            <a:r>
              <a:rPr lang="en-ID" sz="2800" b="1" dirty="0" smtClean="0">
                <a:solidFill>
                  <a:srgbClr val="000099"/>
                </a:solidFill>
              </a:rPr>
              <a:t> BATAL </a:t>
            </a:r>
            <a:r>
              <a:rPr lang="en-ID" sz="2800" b="1" dirty="0" err="1" smtClean="0">
                <a:solidFill>
                  <a:srgbClr val="000099"/>
                </a:solidFill>
              </a:rPr>
              <a:t>dan</a:t>
            </a:r>
            <a:r>
              <a:rPr lang="en-ID" sz="2800" b="1" dirty="0" smtClean="0">
                <a:solidFill>
                  <a:srgbClr val="000099"/>
                </a:solidFill>
              </a:rPr>
              <a:t> </a:t>
            </a:r>
            <a:r>
              <a:rPr lang="en-ID" sz="2800" b="1" dirty="0" err="1" smtClean="0">
                <a:solidFill>
                  <a:srgbClr val="000099"/>
                </a:solidFill>
              </a:rPr>
              <a:t>hangus</a:t>
            </a:r>
            <a:r>
              <a:rPr lang="en-ID" sz="2800" b="1" dirty="0" smtClean="0">
                <a:solidFill>
                  <a:srgbClr val="000099"/>
                </a:solidFill>
              </a:rPr>
              <a:t> (</a:t>
            </a:r>
            <a:r>
              <a:rPr lang="en-ID" sz="2800" b="1" dirty="0" err="1" smtClean="0">
                <a:solidFill>
                  <a:srgbClr val="000099"/>
                </a:solidFill>
              </a:rPr>
              <a:t>pahala</a:t>
            </a:r>
            <a:r>
              <a:rPr lang="en-ID" sz="2800" b="1" dirty="0" smtClean="0">
                <a:solidFill>
                  <a:srgbClr val="000099"/>
                </a:solidFill>
              </a:rPr>
              <a:t> haji, </a:t>
            </a:r>
            <a:r>
              <a:rPr lang="en-ID" sz="2800" b="1" dirty="0" err="1" smtClean="0">
                <a:solidFill>
                  <a:srgbClr val="000099"/>
                </a:solidFill>
              </a:rPr>
              <a:t>sholatnya</a:t>
            </a:r>
            <a:r>
              <a:rPr lang="en-ID" sz="2800" b="1" dirty="0" smtClean="0">
                <a:solidFill>
                  <a:srgbClr val="000099"/>
                </a:solidFill>
              </a:rPr>
              <a:t> </a:t>
            </a:r>
            <a:r>
              <a:rPr lang="en-ID" sz="2800" b="1" dirty="0" err="1" smtClean="0">
                <a:solidFill>
                  <a:srgbClr val="000099"/>
                </a:solidFill>
              </a:rPr>
              <a:t>dll</a:t>
            </a:r>
            <a:r>
              <a:rPr lang="en-ID" sz="2800" b="1" dirty="0" smtClean="0">
                <a:solidFill>
                  <a:srgbClr val="000099"/>
                </a:solidFill>
              </a:rPr>
              <a:t>. </a:t>
            </a:r>
            <a:r>
              <a:rPr lang="en-ID" sz="2800" b="1" dirty="0" err="1" smtClean="0">
                <a:solidFill>
                  <a:srgbClr val="000099"/>
                </a:solidFill>
              </a:rPr>
              <a:t>Bertahun-tahun</a:t>
            </a:r>
            <a:r>
              <a:rPr lang="en-ID" sz="2800" b="1" dirty="0" smtClean="0">
                <a:solidFill>
                  <a:srgbClr val="000099"/>
                </a:solidFill>
              </a:rPr>
              <a:t> </a:t>
            </a:r>
            <a:r>
              <a:rPr lang="en-ID" sz="2800" b="1" dirty="0" err="1" smtClean="0">
                <a:solidFill>
                  <a:srgbClr val="000099"/>
                </a:solidFill>
              </a:rPr>
              <a:t>hangus</a:t>
            </a:r>
            <a:r>
              <a:rPr lang="en-ID" sz="2800" b="1" dirty="0" smtClean="0">
                <a:solidFill>
                  <a:srgbClr val="000099"/>
                </a:solidFill>
              </a:rPr>
              <a:t> </a:t>
            </a:r>
            <a:r>
              <a:rPr lang="en-ID" sz="2800" b="1" dirty="0" err="1" smtClean="0">
                <a:solidFill>
                  <a:srgbClr val="000099"/>
                </a:solidFill>
              </a:rPr>
              <a:t>dan</a:t>
            </a:r>
            <a:r>
              <a:rPr lang="en-ID" sz="2800" b="1" dirty="0" smtClean="0">
                <a:solidFill>
                  <a:srgbClr val="000099"/>
                </a:solidFill>
              </a:rPr>
              <a:t> </a:t>
            </a:r>
            <a:r>
              <a:rPr lang="en-ID" sz="2800" b="1" dirty="0" err="1" smtClean="0">
                <a:solidFill>
                  <a:srgbClr val="000099"/>
                </a:solidFill>
              </a:rPr>
              <a:t>batal</a:t>
            </a:r>
            <a:r>
              <a:rPr lang="en-ID" sz="2800" b="1" dirty="0" smtClean="0">
                <a:solidFill>
                  <a:srgbClr val="000099"/>
                </a:solidFill>
              </a:rPr>
              <a:t> </a:t>
            </a:r>
            <a:r>
              <a:rPr lang="en-ID" sz="2800" b="1" dirty="0" err="1" smtClean="0">
                <a:solidFill>
                  <a:srgbClr val="000099"/>
                </a:solidFill>
              </a:rPr>
              <a:t>dengan</a:t>
            </a:r>
            <a:r>
              <a:rPr lang="en-ID" sz="2800" b="1" dirty="0" smtClean="0">
                <a:solidFill>
                  <a:srgbClr val="000099"/>
                </a:solidFill>
              </a:rPr>
              <a:t> </a:t>
            </a:r>
            <a:r>
              <a:rPr lang="en-ID" sz="2800" b="1" dirty="0" err="1" smtClean="0">
                <a:solidFill>
                  <a:srgbClr val="000099"/>
                </a:solidFill>
              </a:rPr>
              <a:t>sebab</a:t>
            </a:r>
            <a:r>
              <a:rPr lang="en-ID" sz="2800" b="1" dirty="0" smtClean="0">
                <a:solidFill>
                  <a:srgbClr val="000099"/>
                </a:solidFill>
              </a:rPr>
              <a:t> SYIRIK BESAR</a:t>
            </a:r>
            <a:endParaRPr lang="en-US" sz="2800" b="1" dirty="0">
              <a:solidFill>
                <a:srgbClr val="000099"/>
              </a:solidFill>
            </a:endParaRPr>
          </a:p>
        </p:txBody>
      </p:sp>
    </p:spTree>
    <p:extLst>
      <p:ext uri="{BB962C8B-B14F-4D97-AF65-F5344CB8AC3E}">
        <p14:creationId xmlns:p14="http://schemas.microsoft.com/office/powerpoint/2010/main" val="419655669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1516</TotalTime>
  <Words>1651</Words>
  <Application>Microsoft Office PowerPoint</Application>
  <PresentationFormat>On-screen Show (4:3)</PresentationFormat>
  <Paragraphs>135</Paragraphs>
  <Slides>26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 Black</vt:lpstr>
      <vt:lpstr>Calibri</vt:lpstr>
      <vt:lpstr>Constantia</vt:lpstr>
      <vt:lpstr>Cooper Black</vt:lpstr>
      <vt:lpstr>Tahoma</vt:lpstr>
      <vt:lpstr>Times New Roman</vt:lpstr>
      <vt:lpstr>Traditional Arabic</vt:lpstr>
      <vt:lpstr>Wingdings 2</vt:lpstr>
      <vt:lpstr>Paper</vt:lpstr>
      <vt:lpstr>MATERI AQIDAH BAMA UMMAT  2021</vt:lpstr>
      <vt:lpstr>MEMAHAMI KALIMAT TAUHID  Laa Ilaaha Illallah</vt:lpstr>
      <vt:lpstr>Keutamaan Mengilmui  Kalimat Tauhid Laa Ilaaha illalloh</vt:lpstr>
      <vt:lpstr>1. MAKNA KALIMAT TAUHID LAA ILAAHA ILLALLAH</vt:lpstr>
      <vt:lpstr>DALIL MAKNA  LAA ILAAHA ILLALLAH DI ATAS ADALAH…..</vt:lpstr>
      <vt:lpstr>2. RUKUN KALIMAT TAUHID      LAAILAHA ILLALLAH</vt:lpstr>
      <vt:lpstr>Bahaya-bahaya Dosa SYIRIK : 1. Dosa syirik tidak terampuni jika mati membawa dosa syirik dan belum bertaubat</vt:lpstr>
      <vt:lpstr>2. Dosa syirik menyebabkan haram masuk surga dan tempat kembalinya adalah neraka</vt:lpstr>
      <vt:lpstr>3. Dosa syirik besar menyebabkan seluruh amalannya BATAL dan hangus (pahala haji, sholatnya dll. Bertahun-tahun hangus dan batal dengan sebab SYIRIK BESAR</vt:lpstr>
      <vt:lpstr> CONTOH SYIRIK 1. SYIRKUD DU’A (Syirik dalam do'a seperti berdoa kepada isi makam, makam wali dll. Selain Alloh ta'ala)</vt:lpstr>
      <vt:lpstr>PowerPoint Presentation</vt:lpstr>
      <vt:lpstr>2. SYIRKUL KHAUF (syirik dalam takut) seperti takut kepada hantu, takut kepada jin, takut kepada hari sial bulan sial tahun sial, takut kepada pohon beringin dll. Yang sirr (rahasia) atau ghoib itu syirik tidak boleh  adapun takut yang thobi’u (tabiat) seperti takut ular takut gempa, takut virus corona itu boleh </vt:lpstr>
      <vt:lpstr>Doa agar selamat dari dosa syirik</vt:lpstr>
      <vt:lpstr>Haram mendatangi dukun dan tukang ramal</vt:lpstr>
      <vt:lpstr>PowerPoint Presentation</vt:lpstr>
      <vt:lpstr>3. SYARAT-SYARAT TAUHID LAA ILAAHA ILLALLAH</vt:lpstr>
      <vt:lpstr>Pembatal-Pembatal    لا إله إلا الله</vt:lpstr>
      <vt:lpstr>PEMBATAL TAUHID  LAA ILAAHA ILLALLAH</vt:lpstr>
      <vt:lpstr>2.. Tidak mengkafirkan orang-orang kafir / musyrik, atau meragukan kekafiran mereka, atau membenarkan kekafiran mereka seperti paham yang meyakini semua agama benar (pluralisme)</vt:lpstr>
      <vt:lpstr>3. Meyakini adanya petunjuk / hukum  yang lebih baik dan lebih sempurna dari al-Quran dan Sunnah Nabi Shallallahu ‘alaihi wa sallam.</vt:lpstr>
      <vt:lpstr>    4. Membenci agama islam dan sunnah Rasulullah shallallahu ‘alaihi wa sallam.</vt:lpstr>
      <vt:lpstr>5. MENGHINA ISLAM</vt:lpstr>
      <vt:lpstr>6. MELAKUKAN SIHIR</vt:lpstr>
      <vt:lpstr>7. Memberikan pertolongan kepada orang kafir dan membantu mereka dalam rangka memerangi kaum Muslimin   </vt:lpstr>
      <vt:lpstr>8. Meyakini Bahwa Sebagian Manusia Bebas Keluar Dari Syari’at Nabi Muhammad Shallallahu ‘Alaihi Wa Sallam (Seperti sebagian orang yang tidak shalat dan tidak melakukan syariat karena merasa sudah sampai tingkatan ma’rifat)</vt:lpstr>
      <vt:lpstr>9. Berpaling Dari Agama Allah Ta’ala,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sukarta</dc:creator>
  <cp:lastModifiedBy>Lenovo</cp:lastModifiedBy>
  <cp:revision>109</cp:revision>
  <dcterms:created xsi:type="dcterms:W3CDTF">2012-09-11T01:28:48Z</dcterms:created>
  <dcterms:modified xsi:type="dcterms:W3CDTF">2021-11-27T01:47:57Z</dcterms:modified>
</cp:coreProperties>
</file>