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305" r:id="rId4"/>
    <p:sldId id="258" r:id="rId5"/>
    <p:sldId id="273" r:id="rId6"/>
    <p:sldId id="260" r:id="rId7"/>
    <p:sldId id="281" r:id="rId8"/>
    <p:sldId id="274" r:id="rId9"/>
    <p:sldId id="275" r:id="rId10"/>
    <p:sldId id="276" r:id="rId11"/>
    <p:sldId id="277" r:id="rId12"/>
    <p:sldId id="261" r:id="rId13"/>
    <p:sldId id="302" r:id="rId14"/>
    <p:sldId id="286" r:id="rId15"/>
    <p:sldId id="287" r:id="rId16"/>
    <p:sldId id="288" r:id="rId17"/>
    <p:sldId id="289" r:id="rId18"/>
    <p:sldId id="290" r:id="rId19"/>
    <p:sldId id="291" r:id="rId20"/>
    <p:sldId id="292" r:id="rId21"/>
    <p:sldId id="293" r:id="rId22"/>
    <p:sldId id="285" r:id="rId23"/>
    <p:sldId id="282" r:id="rId24"/>
    <p:sldId id="303" r:id="rId25"/>
    <p:sldId id="283" r:id="rId26"/>
    <p:sldId id="284" r:id="rId27"/>
    <p:sldId id="264" r:id="rId28"/>
    <p:sldId id="30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94660"/>
  </p:normalViewPr>
  <p:slideViewPr>
    <p:cSldViewPr>
      <p:cViewPr varScale="1">
        <p:scale>
          <a:sx n="73" d="100"/>
          <a:sy n="73" d="100"/>
        </p:scale>
        <p:origin x="135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E194DD-45EA-44BE-93C3-F76057C95A23}" type="datetimeFigureOut">
              <a:rPr lang="en-US" smtClean="0"/>
              <a:pPr/>
              <a:t>12/18/2021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CD567E-6210-44C1-A560-2A72110DDF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65B7A717-DF44-4E97-803B-9FB9649911AA}" type="datetimeFigureOut">
              <a:rPr lang="en-US" smtClean="0"/>
              <a:pPr/>
              <a:t>12/18/2021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E257EEA-638F-43A2-9931-CE00FDE9FE5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B7A717-DF44-4E97-803B-9FB9649911AA}"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57EEA-638F-43A2-9931-CE00FDE9FE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B7A717-DF44-4E97-803B-9FB9649911AA}"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57EEA-638F-43A2-9931-CE00FDE9FE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65B7A717-DF44-4E97-803B-9FB9649911AA}" type="datetimeFigureOut">
              <a:rPr lang="en-US" smtClean="0"/>
              <a:pPr/>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57EEA-638F-43A2-9931-CE00FDE9FE5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5B7A717-DF44-4E97-803B-9FB9649911AA}" type="datetimeFigureOut">
              <a:rPr lang="en-US" smtClean="0"/>
              <a:pPr/>
              <a:t>12/18/2021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E257EEA-638F-43A2-9931-CE00FDE9FE5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5B7A717-DF44-4E97-803B-9FB9649911AA}"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57EEA-638F-43A2-9931-CE00FDE9FE5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5B7A717-DF44-4E97-803B-9FB9649911AA}" type="datetimeFigureOut">
              <a:rPr lang="en-US" smtClean="0"/>
              <a:pPr/>
              <a:t>12/18/2021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257EEA-638F-43A2-9931-CE00FDE9FE5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B7A717-DF44-4E97-803B-9FB9649911AA}" type="datetimeFigureOut">
              <a:rPr lang="en-US" smtClean="0"/>
              <a:pPr/>
              <a:t>12/18/2021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257EEA-638F-43A2-9931-CE00FDE9FE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7A717-DF44-4E97-803B-9FB9649911AA}" type="datetimeFigureOut">
              <a:rPr lang="en-US" smtClean="0"/>
              <a:pPr/>
              <a:t>12/18/2021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257EEA-638F-43A2-9931-CE00FDE9FE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5B7A717-DF44-4E97-803B-9FB9649911AA}" type="datetimeFigureOut">
              <a:rPr lang="en-US" smtClean="0"/>
              <a:pPr/>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57EEA-638F-43A2-9931-CE00FDE9FE5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5B7A717-DF44-4E97-803B-9FB9649911AA}" type="datetimeFigureOut">
              <a:rPr lang="en-US" smtClean="0"/>
              <a:pPr/>
              <a:t>12/18/2021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E257EEA-638F-43A2-9931-CE00FDE9FE5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5B7A717-DF44-4E97-803B-9FB9649911AA}" type="datetimeFigureOut">
              <a:rPr lang="en-US" smtClean="0"/>
              <a:pPr/>
              <a:t>12/18/2021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E257EEA-638F-43A2-9931-CE00FDE9FE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1152" y="3200400"/>
            <a:ext cx="6777062" cy="2443178"/>
          </a:xfrm>
        </p:spPr>
        <p:txBody>
          <a:bodyPr>
            <a:normAutofit/>
          </a:bodyPr>
          <a:lstStyle/>
          <a:p>
            <a:r>
              <a:rPr lang="en-US" dirty="0" err="1"/>
              <a:t>Oleh</a:t>
            </a:r>
            <a:endParaRPr lang="en-US" dirty="0"/>
          </a:p>
          <a:p>
            <a:r>
              <a:rPr lang="en-US" sz="3200" dirty="0" err="1"/>
              <a:t>M.Anugrah</a:t>
            </a:r>
            <a:r>
              <a:rPr lang="en-US" sz="3200" dirty="0"/>
              <a:t> </a:t>
            </a:r>
            <a:r>
              <a:rPr lang="en-US" sz="3200" dirty="0" err="1"/>
              <a:t>Arifin</a:t>
            </a:r>
            <a:endParaRPr lang="en-US" sz="3200" dirty="0"/>
          </a:p>
          <a:p>
            <a:r>
              <a:rPr lang="en-US" dirty="0" err="1"/>
              <a:t>di</a:t>
            </a:r>
            <a:r>
              <a:rPr lang="en-US" dirty="0"/>
              <a:t> </a:t>
            </a:r>
            <a:r>
              <a:rPr lang="en-US" dirty="0" err="1"/>
              <a:t>Sampaikan</a:t>
            </a:r>
            <a:r>
              <a:rPr lang="en-US" dirty="0"/>
              <a:t> </a:t>
            </a:r>
            <a:r>
              <a:rPr lang="en-US" dirty="0" err="1"/>
              <a:t>dalam</a:t>
            </a:r>
            <a:r>
              <a:rPr lang="en-US" dirty="0"/>
              <a:t> DAD IMM </a:t>
            </a:r>
          </a:p>
        </p:txBody>
      </p:sp>
      <p:sp>
        <p:nvSpPr>
          <p:cNvPr id="2" name="Title 1"/>
          <p:cNvSpPr>
            <a:spLocks noGrp="1"/>
          </p:cNvSpPr>
          <p:nvPr>
            <p:ph type="ctrTitle"/>
          </p:nvPr>
        </p:nvSpPr>
        <p:spPr/>
        <p:txBody>
          <a:bodyPr/>
          <a:lstStyle/>
          <a:p>
            <a:r>
              <a:t>AQIDAH</a:t>
            </a:r>
            <a:endParaRPr lang="en-US" dirty="0"/>
          </a:p>
        </p:txBody>
      </p:sp>
      <p:pic>
        <p:nvPicPr>
          <p:cNvPr id="4" name="Picture 4"/>
          <p:cNvPicPr>
            <a:picLocks noChangeAspect="1" noChangeArrowheads="1"/>
          </p:cNvPicPr>
          <p:nvPr/>
        </p:nvPicPr>
        <p:blipFill>
          <a:blip r:embed="rId2"/>
          <a:srcRect/>
          <a:stretch>
            <a:fillRect/>
          </a:stretch>
        </p:blipFill>
        <p:spPr bwMode="auto">
          <a:xfrm>
            <a:off x="76200" y="1447800"/>
            <a:ext cx="2800350" cy="3962400"/>
          </a:xfrm>
          <a:prstGeom prst="rect">
            <a:avLst/>
          </a:prstGeom>
          <a:noFill/>
          <a:ln w="9525">
            <a:noFill/>
            <a:miter lim="800000"/>
            <a:headEnd/>
            <a:tailEnd/>
          </a:ln>
        </p:spPr>
      </p:pic>
      <p:pic>
        <p:nvPicPr>
          <p:cNvPr id="5" name="Picture 5"/>
          <p:cNvPicPr>
            <a:picLocks noChangeAspect="1" noChangeArrowheads="1"/>
          </p:cNvPicPr>
          <p:nvPr/>
        </p:nvPicPr>
        <p:blipFill>
          <a:blip r:embed="rId3"/>
          <a:srcRect/>
          <a:stretch>
            <a:fillRect/>
          </a:stretch>
        </p:blipFill>
        <p:spPr bwMode="auto">
          <a:xfrm>
            <a:off x="6915150" y="4838700"/>
            <a:ext cx="2152650" cy="19431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p>
        </p:txBody>
      </p:sp>
      <p:pic>
        <p:nvPicPr>
          <p:cNvPr id="13315" name="Picture 2"/>
          <p:cNvPicPr>
            <a:picLocks noGrp="1" noChangeAspect="1" noChangeArrowheads="1"/>
          </p:cNvPicPr>
          <p:nvPr>
            <p:ph idx="1"/>
          </p:nvPr>
        </p:nvPicPr>
        <p:blipFill>
          <a:blip r:embed="rId2"/>
          <a:srcRect/>
          <a:stretch>
            <a:fillRect/>
          </a:stretch>
        </p:blipFill>
        <p:spPr>
          <a:xfrm>
            <a:off x="152400" y="2070100"/>
            <a:ext cx="4419600" cy="4025900"/>
          </a:xfrm>
          <a:noFill/>
        </p:spPr>
      </p:pic>
      <p:pic>
        <p:nvPicPr>
          <p:cNvPr id="13316" name="Picture 3"/>
          <p:cNvPicPr>
            <a:picLocks noChangeAspect="1" noChangeArrowheads="1"/>
          </p:cNvPicPr>
          <p:nvPr/>
        </p:nvPicPr>
        <p:blipFill>
          <a:blip r:embed="rId3"/>
          <a:srcRect/>
          <a:stretch>
            <a:fillRect/>
          </a:stretch>
        </p:blipFill>
        <p:spPr bwMode="auto">
          <a:xfrm>
            <a:off x="4800600" y="952500"/>
            <a:ext cx="4191000" cy="56007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t>Contoh tauhid </a:t>
            </a:r>
            <a:r>
              <a:rPr lang="en-US" i="1"/>
              <a:t>uluhiyah</a:t>
            </a:r>
            <a:endParaRPr lang="en-US"/>
          </a:p>
        </p:txBody>
      </p:sp>
      <p:pic>
        <p:nvPicPr>
          <p:cNvPr id="14339" name="Content Placeholder 3" descr="anak-sedang-sholat.jpg"/>
          <p:cNvPicPr>
            <a:picLocks noGrp="1" noChangeAspect="1"/>
          </p:cNvPicPr>
          <p:nvPr>
            <p:ph idx="1"/>
          </p:nvPr>
        </p:nvPicPr>
        <p:blipFill>
          <a:blip r:embed="rId2"/>
          <a:srcRect/>
          <a:stretch>
            <a:fillRect/>
          </a:stretch>
        </p:blipFill>
        <p:spPr>
          <a:xfrm>
            <a:off x="4630738" y="1828800"/>
            <a:ext cx="4208462" cy="4114800"/>
          </a:xfrm>
        </p:spPr>
      </p:pic>
      <p:pic>
        <p:nvPicPr>
          <p:cNvPr id="14340" name="Picture 4" descr="D:\Sultoni\PAI UM\Gambar PAI\Ibadah\syahadat2.JPG"/>
          <p:cNvPicPr>
            <a:picLocks noChangeAspect="1" noChangeArrowheads="1"/>
          </p:cNvPicPr>
          <p:nvPr/>
        </p:nvPicPr>
        <p:blipFill>
          <a:blip r:embed="rId3"/>
          <a:srcRect/>
          <a:stretch>
            <a:fillRect/>
          </a:stretch>
        </p:blipFill>
        <p:spPr bwMode="auto">
          <a:xfrm>
            <a:off x="381000" y="1828800"/>
            <a:ext cx="4038600" cy="4114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image.slidesharecdn.com/modulkajianintensif-131218001935-phpapp01/95/modul-kajian-intensif-13-638.jpg?cb=1387326052"/>
          <p:cNvPicPr>
            <a:picLocks noGrp="1"/>
          </p:cNvPicPr>
          <p:nvPr>
            <p:ph sz="quarter" idx="1"/>
          </p:nvPr>
        </p:nvPicPr>
        <p:blipFill>
          <a:blip r:embed="rId2"/>
          <a:srcRect/>
          <a:stretch>
            <a:fillRect/>
          </a:stretch>
        </p:blipFill>
        <p:spPr bwMode="auto">
          <a:xfrm>
            <a:off x="0" y="0"/>
            <a:ext cx="9144000" cy="6643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Tauhid</a:t>
            </a:r>
            <a:r>
              <a:rPr lang="en-US" dirty="0"/>
              <a:t> VS </a:t>
            </a:r>
            <a:r>
              <a:rPr lang="en-US" dirty="0" err="1"/>
              <a:t>Syirik</a:t>
            </a:r>
            <a:r>
              <a:rPr lang="en-US" dirty="0"/>
              <a:t> </a:t>
            </a:r>
            <a:r>
              <a:rPr lang="en-US" dirty="0" err="1"/>
              <a:t>dan</a:t>
            </a:r>
            <a:r>
              <a:rPr lang="en-US" dirty="0"/>
              <a:t> TBC</a:t>
            </a:r>
          </a:p>
        </p:txBody>
      </p:sp>
      <p:sp>
        <p:nvSpPr>
          <p:cNvPr id="3" name="Content Placeholder 2"/>
          <p:cNvSpPr>
            <a:spLocks noGrp="1"/>
          </p:cNvSpPr>
          <p:nvPr>
            <p:ph sz="quarter" idx="1"/>
          </p:nvPr>
        </p:nvSpPr>
        <p:spPr/>
        <p:txBody>
          <a:bodyPr/>
          <a:lstStyle/>
          <a:p>
            <a:pPr>
              <a:buNone/>
            </a:pPr>
            <a:r>
              <a:rPr lang="en-US" b="1" dirty="0" err="1">
                <a:latin typeface="Arial Rounded MT Bold" pitchFamily="34" charset="0"/>
              </a:rPr>
              <a:t>Syirik</a:t>
            </a:r>
            <a:r>
              <a:rPr lang="en-US" b="1" dirty="0">
                <a:latin typeface="Arial Rounded MT Bold" pitchFamily="34" charset="0"/>
              </a:rPr>
              <a:t>: </a:t>
            </a:r>
            <a:r>
              <a:rPr lang="ar-SA" b="1" dirty="0">
                <a:latin typeface="Arial Rounded MT Bold" pitchFamily="34" charset="0"/>
              </a:rPr>
              <a:t>شرك-يشرك-شركا</a:t>
            </a:r>
            <a:endParaRPr lang="en-US" b="1" dirty="0">
              <a:latin typeface="Arial Rounded MT Bold" pitchFamily="34" charset="0"/>
            </a:endParaRPr>
          </a:p>
          <a:p>
            <a:pPr>
              <a:buNone/>
            </a:pPr>
            <a:r>
              <a:rPr lang="en-US" b="1" dirty="0" err="1">
                <a:latin typeface="Arial Rounded MT Bold" pitchFamily="34" charset="0"/>
              </a:rPr>
              <a:t>Pengertian</a:t>
            </a:r>
            <a:r>
              <a:rPr lang="en-US" b="1" dirty="0">
                <a:latin typeface="Arial Rounded MT Bold" pitchFamily="34" charset="0"/>
              </a:rPr>
              <a:t>:</a:t>
            </a:r>
            <a:r>
              <a:rPr lang="en-US" dirty="0">
                <a:latin typeface="Arial Rounded MT Bold" pitchFamily="34" charset="0"/>
              </a:rPr>
              <a:t> </a:t>
            </a:r>
          </a:p>
          <a:p>
            <a:r>
              <a:rPr lang="en-US" dirty="0" err="1">
                <a:latin typeface="Arial Rounded MT Bold" pitchFamily="34" charset="0"/>
              </a:rPr>
              <a:t>Menduakan</a:t>
            </a:r>
            <a:r>
              <a:rPr lang="en-US" dirty="0">
                <a:latin typeface="Arial Rounded MT Bold" pitchFamily="34" charset="0"/>
              </a:rPr>
              <a:t> Allah </a:t>
            </a:r>
            <a:r>
              <a:rPr lang="en-US" dirty="0" err="1">
                <a:latin typeface="Arial Rounded MT Bold" pitchFamily="34" charset="0"/>
              </a:rPr>
              <a:t>dengan</a:t>
            </a:r>
            <a:r>
              <a:rPr lang="en-US" dirty="0">
                <a:latin typeface="Arial Rounded MT Bold" pitchFamily="34" charset="0"/>
              </a:rPr>
              <a:t> “yang lain”; </a:t>
            </a:r>
          </a:p>
          <a:p>
            <a:r>
              <a:rPr lang="en-US" dirty="0" err="1">
                <a:latin typeface="Arial Rounded MT Bold" pitchFamily="34" charset="0"/>
              </a:rPr>
              <a:t>Menyekutukan</a:t>
            </a:r>
            <a:r>
              <a:rPr lang="en-US" dirty="0">
                <a:latin typeface="Arial Rounded MT Bold" pitchFamily="34" charset="0"/>
              </a:rPr>
              <a:t> Allah; </a:t>
            </a:r>
          </a:p>
          <a:p>
            <a:r>
              <a:rPr lang="en-US" dirty="0" err="1">
                <a:latin typeface="Arial Rounded MT Bold" pitchFamily="34" charset="0"/>
              </a:rPr>
              <a:t>Menyembah</a:t>
            </a:r>
            <a:r>
              <a:rPr lang="en-US" dirty="0">
                <a:latin typeface="Arial Rounded MT Bold" pitchFamily="34" charset="0"/>
              </a:rPr>
              <a:t> </a:t>
            </a:r>
            <a:r>
              <a:rPr lang="en-US" dirty="0" err="1">
                <a:latin typeface="Arial Rounded MT Bold" pitchFamily="34" charset="0"/>
              </a:rPr>
              <a:t>selain</a:t>
            </a:r>
            <a:r>
              <a:rPr lang="en-US" dirty="0">
                <a:latin typeface="Arial Rounded MT Bold" pitchFamily="34" charset="0"/>
              </a:rPr>
              <a:t> Allah; </a:t>
            </a:r>
          </a:p>
          <a:p>
            <a:r>
              <a:rPr lang="en-US" dirty="0" err="1">
                <a:latin typeface="Arial Rounded MT Bold" pitchFamily="34" charset="0"/>
              </a:rPr>
              <a:t>Melakukan</a:t>
            </a:r>
            <a:r>
              <a:rPr lang="en-US" dirty="0">
                <a:latin typeface="Arial Rounded MT Bold" pitchFamily="34" charset="0"/>
              </a:rPr>
              <a:t> </a:t>
            </a:r>
            <a:r>
              <a:rPr lang="en-US" dirty="0" err="1">
                <a:latin typeface="Arial Rounded MT Bold" pitchFamily="34" charset="0"/>
              </a:rPr>
              <a:t>suatu</a:t>
            </a:r>
            <a:r>
              <a:rPr lang="en-US" dirty="0">
                <a:latin typeface="Arial Rounded MT Bold" pitchFamily="34" charset="0"/>
              </a:rPr>
              <a:t> </a:t>
            </a:r>
            <a:r>
              <a:rPr lang="en-US" dirty="0" err="1">
                <a:latin typeface="Arial Rounded MT Bold" pitchFamily="34" charset="0"/>
              </a:rPr>
              <a:t>perbuatan</a:t>
            </a:r>
            <a:r>
              <a:rPr lang="en-US" dirty="0">
                <a:latin typeface="Arial Rounded MT Bold" pitchFamily="34" charset="0"/>
              </a:rPr>
              <a:t> (</a:t>
            </a:r>
            <a:r>
              <a:rPr lang="en-US" dirty="0" err="1">
                <a:latin typeface="Arial Rounded MT Bold" pitchFamily="34" charset="0"/>
              </a:rPr>
              <a:t>hati</a:t>
            </a:r>
            <a:r>
              <a:rPr lang="en-US" dirty="0">
                <a:latin typeface="Arial Rounded MT Bold" pitchFamily="34" charset="0"/>
              </a:rPr>
              <a:t>, </a:t>
            </a:r>
            <a:r>
              <a:rPr lang="en-US" dirty="0" err="1">
                <a:latin typeface="Arial Rounded MT Bold" pitchFamily="34" charset="0"/>
              </a:rPr>
              <a:t>lisan</a:t>
            </a:r>
            <a:r>
              <a:rPr lang="en-US" dirty="0">
                <a:latin typeface="Arial Rounded MT Bold" pitchFamily="34" charset="0"/>
              </a:rPr>
              <a:t>, </a:t>
            </a:r>
            <a:r>
              <a:rPr lang="en-US" dirty="0" err="1">
                <a:latin typeface="Arial Rounded MT Bold" pitchFamily="34" charset="0"/>
              </a:rPr>
              <a:t>maupun</a:t>
            </a:r>
            <a:r>
              <a:rPr lang="en-US" dirty="0">
                <a:latin typeface="Arial Rounded MT Bold" pitchFamily="34" charset="0"/>
              </a:rPr>
              <a:t> </a:t>
            </a:r>
            <a:r>
              <a:rPr lang="en-US" dirty="0" err="1">
                <a:latin typeface="Arial Rounded MT Bold" pitchFamily="34" charset="0"/>
              </a:rPr>
              <a:t>fisik</a:t>
            </a:r>
            <a:r>
              <a:rPr lang="en-US" dirty="0">
                <a:latin typeface="Arial Rounded MT Bold" pitchFamily="34" charset="0"/>
              </a:rPr>
              <a:t>) yang </a:t>
            </a:r>
            <a:r>
              <a:rPr lang="en-US" dirty="0" err="1">
                <a:latin typeface="Arial Rounded MT Bold" pitchFamily="34" charset="0"/>
              </a:rPr>
              <a:t>seharusnya</a:t>
            </a:r>
            <a:r>
              <a:rPr lang="en-US" dirty="0">
                <a:latin typeface="Arial Rounded MT Bold" pitchFamily="34" charset="0"/>
              </a:rPr>
              <a:t> </a:t>
            </a:r>
            <a:r>
              <a:rPr lang="en-US" dirty="0" err="1">
                <a:latin typeface="Arial Rounded MT Bold" pitchFamily="34" charset="0"/>
              </a:rPr>
              <a:t>ditujukan</a:t>
            </a:r>
            <a:r>
              <a:rPr lang="en-US" dirty="0">
                <a:latin typeface="Arial Rounded MT Bold" pitchFamily="34" charset="0"/>
              </a:rPr>
              <a:t> </a:t>
            </a:r>
            <a:r>
              <a:rPr lang="en-US" dirty="0" err="1">
                <a:latin typeface="Arial Rounded MT Bold" pitchFamily="34" charset="0"/>
              </a:rPr>
              <a:t>hanya</a:t>
            </a:r>
            <a:r>
              <a:rPr lang="en-US" dirty="0">
                <a:latin typeface="Arial Rounded MT Bold" pitchFamily="34" charset="0"/>
              </a:rPr>
              <a:t> </a:t>
            </a:r>
            <a:r>
              <a:rPr lang="en-US" dirty="0" err="1">
                <a:latin typeface="Arial Rounded MT Bold" pitchFamily="34" charset="0"/>
              </a:rPr>
              <a:t>kepada</a:t>
            </a:r>
            <a:r>
              <a:rPr lang="en-US" dirty="0">
                <a:latin typeface="Arial Rounded MT Bold" pitchFamily="34" charset="0"/>
              </a:rPr>
              <a:t> Allah.</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b="1" dirty="0">
                <a:solidFill>
                  <a:srgbClr val="FF0000"/>
                </a:solidFill>
              </a:rPr>
              <a:t>TBC (</a:t>
            </a:r>
            <a:r>
              <a:rPr lang="en-US" b="1" dirty="0" err="1">
                <a:solidFill>
                  <a:srgbClr val="FF0000"/>
                </a:solidFill>
              </a:rPr>
              <a:t>Tahayyul</a:t>
            </a:r>
            <a:r>
              <a:rPr lang="en-US" b="1" dirty="0">
                <a:solidFill>
                  <a:srgbClr val="FF0000"/>
                </a:solidFill>
              </a:rPr>
              <a:t>, </a:t>
            </a:r>
            <a:r>
              <a:rPr lang="en-US" b="1" dirty="0" err="1">
                <a:solidFill>
                  <a:srgbClr val="FF0000"/>
                </a:solidFill>
              </a:rPr>
              <a:t>Bid’ah</a:t>
            </a:r>
            <a:r>
              <a:rPr lang="en-US" b="1" dirty="0">
                <a:solidFill>
                  <a:srgbClr val="FF0000"/>
                </a:solidFill>
              </a:rPr>
              <a:t>, </a:t>
            </a:r>
            <a:r>
              <a:rPr lang="en-US" b="1" dirty="0" err="1">
                <a:solidFill>
                  <a:srgbClr val="FF0000"/>
                </a:solidFill>
              </a:rPr>
              <a:t>Churafat</a:t>
            </a:r>
            <a:r>
              <a:rPr lang="en-US" b="1" dirty="0">
                <a:solidFill>
                  <a:srgbClr val="FF0000"/>
                </a:solidFill>
              </a:rPr>
              <a:t>)</a:t>
            </a:r>
          </a:p>
        </p:txBody>
      </p:sp>
      <p:sp>
        <p:nvSpPr>
          <p:cNvPr id="17411" name="Content Placeholder 2"/>
          <p:cNvSpPr>
            <a:spLocks noGrp="1"/>
          </p:cNvSpPr>
          <p:nvPr>
            <p:ph idx="1"/>
          </p:nvPr>
        </p:nvSpPr>
        <p:spPr>
          <a:xfrm>
            <a:off x="406400" y="1447800"/>
            <a:ext cx="8661400" cy="4800600"/>
          </a:xfrm>
        </p:spPr>
        <p:txBody>
          <a:bodyPr/>
          <a:lstStyle/>
          <a:p>
            <a:pPr>
              <a:buNone/>
            </a:pPr>
            <a:r>
              <a:rPr lang="en-US" b="1" dirty="0"/>
              <a:t>PENGERTIAN TAHAYUL</a:t>
            </a:r>
          </a:p>
          <a:p>
            <a:pPr>
              <a:buNone/>
            </a:pPr>
            <a:endParaRPr lang="en-US" b="1" dirty="0"/>
          </a:p>
          <a:p>
            <a:pPr>
              <a:buNone/>
            </a:pPr>
            <a:r>
              <a:rPr lang="en-US" b="1" dirty="0" err="1"/>
              <a:t>Bid’ah</a:t>
            </a:r>
            <a:endParaRPr lang="en-US" b="1" dirty="0"/>
          </a:p>
          <a:p>
            <a:pPr>
              <a:buNone/>
            </a:pPr>
            <a:endParaRPr lang="en-US" b="1" dirty="0"/>
          </a:p>
          <a:p>
            <a:pPr>
              <a:buNone/>
            </a:pPr>
            <a:r>
              <a:rPr lang="en-US" b="1" dirty="0" err="1"/>
              <a:t>Khurafat</a:t>
            </a:r>
            <a:r>
              <a:rPr lang="en-US" b="1"/>
              <a:t> </a:t>
            </a:r>
            <a:endParaRPr lang="en-US" b="1" dirty="0"/>
          </a:p>
          <a:p>
            <a:pPr>
              <a:buNone/>
            </a:pPr>
            <a:r>
              <a:rPr lang="en-US" dirty="0"/>
              <a:t/>
            </a:r>
            <a:br>
              <a:rPr lang="en-US" dirty="0"/>
            </a:br>
            <a:endParaRPr lang="en-US" dirty="0">
              <a:latin typeface="Arial Rounded MT Bold" pitchFamily="34" charset="0"/>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a:t>Hukum syirik</a:t>
            </a:r>
          </a:p>
        </p:txBody>
      </p:sp>
      <p:sp>
        <p:nvSpPr>
          <p:cNvPr id="18435" name="Content Placeholder 2"/>
          <p:cNvSpPr>
            <a:spLocks noGrp="1"/>
          </p:cNvSpPr>
          <p:nvPr>
            <p:ph idx="1"/>
          </p:nvPr>
        </p:nvSpPr>
        <p:spPr>
          <a:xfrm>
            <a:off x="177800" y="1447800"/>
            <a:ext cx="8785225" cy="5029200"/>
          </a:xfrm>
        </p:spPr>
        <p:txBody>
          <a:bodyPr/>
          <a:lstStyle/>
          <a:p>
            <a:pPr eaLnBrk="1" hangingPunct="1"/>
            <a:r>
              <a:rPr lang="en-US">
                <a:latin typeface="Bauhaus 93" pitchFamily="82" charset="0"/>
              </a:rPr>
              <a:t>Syirik atau menyekutukan Allah hukumnya dosa besar, bahkan merupakan dosa yang paling besar. </a:t>
            </a:r>
          </a:p>
          <a:p>
            <a:pPr eaLnBrk="1" hangingPunct="1"/>
            <a:r>
              <a:rPr lang="en-US">
                <a:solidFill>
                  <a:srgbClr val="FF0000"/>
                </a:solidFill>
                <a:latin typeface="Bauhaus 93" pitchFamily="82" charset="0"/>
              </a:rPr>
              <a:t>Hukum syirik besar:</a:t>
            </a:r>
            <a:r>
              <a:rPr lang="en-US">
                <a:latin typeface="Bauhaus 93" pitchFamily="82" charset="0"/>
              </a:rPr>
              <a:t> bila pelakunya hingga mati tidak bertaubat, maka ia akan ada </a:t>
            </a:r>
            <a:r>
              <a:rPr lang="en-US">
                <a:solidFill>
                  <a:srgbClr val="FF0000"/>
                </a:solidFill>
                <a:latin typeface="Bauhaus 93" pitchFamily="82" charset="0"/>
              </a:rPr>
              <a:t>di neraka selamanya.</a:t>
            </a:r>
          </a:p>
          <a:p>
            <a:pPr eaLnBrk="1" hangingPunct="1"/>
            <a:r>
              <a:rPr lang="en-US">
                <a:solidFill>
                  <a:srgbClr val="FFC000"/>
                </a:solidFill>
                <a:latin typeface="Bauhaus 93" pitchFamily="82" charset="0"/>
              </a:rPr>
              <a:t>Hukum syirik kecil</a:t>
            </a:r>
            <a:r>
              <a:rPr lang="en-US">
                <a:latin typeface="Bauhaus 93" pitchFamily="82" charset="0"/>
              </a:rPr>
              <a:t>: bila sampai meninggal tidak bertaubat, dikhawatirkan ia mati dalam keadaan </a:t>
            </a:r>
            <a:r>
              <a:rPr lang="en-US" b="1">
                <a:solidFill>
                  <a:srgbClr val="FFC000"/>
                </a:solidFill>
                <a:latin typeface="Bauhaus 93" pitchFamily="82" charset="0"/>
              </a:rPr>
              <a:t>kufur</a:t>
            </a:r>
            <a:r>
              <a:rPr lang="en-US">
                <a:latin typeface="Bauhaus 93" pitchFamily="82" charset="0"/>
              </a:rPr>
              <a:t>.</a:t>
            </a:r>
            <a:endParaRPr lang="id-ID">
              <a:latin typeface="Bauhaus 93" pitchFamily="82" charset="0"/>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sz="3200" b="1"/>
              <a:t>Bahaya syirik</a:t>
            </a:r>
          </a:p>
        </p:txBody>
      </p:sp>
      <p:pic>
        <p:nvPicPr>
          <p:cNvPr id="19459" name="Picture 2"/>
          <p:cNvPicPr>
            <a:picLocks noGrp="1" noChangeAspect="1" noChangeArrowheads="1"/>
          </p:cNvPicPr>
          <p:nvPr>
            <p:ph idx="1"/>
          </p:nvPr>
        </p:nvPicPr>
        <p:blipFill>
          <a:blip r:embed="rId2"/>
          <a:srcRect/>
          <a:stretch>
            <a:fillRect/>
          </a:stretch>
        </p:blipFill>
        <p:spPr>
          <a:xfrm>
            <a:off x="838200" y="3962400"/>
            <a:ext cx="7410450" cy="2743200"/>
          </a:xfrm>
          <a:noFill/>
        </p:spPr>
      </p:pic>
      <p:pic>
        <p:nvPicPr>
          <p:cNvPr id="19460" name="Picture 3"/>
          <p:cNvPicPr>
            <a:picLocks noChangeAspect="1" noChangeArrowheads="1"/>
          </p:cNvPicPr>
          <p:nvPr/>
        </p:nvPicPr>
        <p:blipFill>
          <a:blip r:embed="rId3"/>
          <a:srcRect/>
          <a:stretch>
            <a:fillRect/>
          </a:stretch>
        </p:blipFill>
        <p:spPr bwMode="auto">
          <a:xfrm>
            <a:off x="228600" y="914400"/>
            <a:ext cx="4343400" cy="2819400"/>
          </a:xfrm>
          <a:prstGeom prst="rect">
            <a:avLst/>
          </a:prstGeom>
          <a:noFill/>
          <a:ln w="9525">
            <a:noFill/>
            <a:miter lim="800000"/>
            <a:headEnd/>
            <a:tailEnd/>
          </a:ln>
        </p:spPr>
      </p:pic>
      <p:pic>
        <p:nvPicPr>
          <p:cNvPr id="19461" name="Picture 4"/>
          <p:cNvPicPr>
            <a:picLocks noChangeAspect="1" noChangeArrowheads="1"/>
          </p:cNvPicPr>
          <p:nvPr/>
        </p:nvPicPr>
        <p:blipFill>
          <a:blip r:embed="rId4"/>
          <a:srcRect/>
          <a:stretch>
            <a:fillRect/>
          </a:stretch>
        </p:blipFill>
        <p:spPr bwMode="auto">
          <a:xfrm>
            <a:off x="4772025" y="914400"/>
            <a:ext cx="4219575" cy="2819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eaLnBrk="1" hangingPunct="1"/>
            <a:r>
              <a:rPr lang="en-US"/>
              <a:t>Macam syirik (1)</a:t>
            </a:r>
          </a:p>
        </p:txBody>
      </p:sp>
      <p:sp>
        <p:nvSpPr>
          <p:cNvPr id="3" name="Content Placeholder 2"/>
          <p:cNvSpPr>
            <a:spLocks noGrp="1"/>
          </p:cNvSpPr>
          <p:nvPr>
            <p:ph idx="1"/>
          </p:nvPr>
        </p:nvSpPr>
        <p:spPr>
          <a:xfrm>
            <a:off x="177800" y="1447800"/>
            <a:ext cx="8785225" cy="4800600"/>
          </a:xfrm>
        </p:spPr>
        <p:txBody>
          <a:bodyPr/>
          <a:lstStyle/>
          <a:p>
            <a:pPr marL="514350" indent="-514350" eaLnBrk="1" hangingPunct="1">
              <a:buFontTx/>
              <a:buAutoNum type="arabicParenR"/>
              <a:defRPr/>
            </a:pPr>
            <a:r>
              <a:rPr lang="en-US" b="1" dirty="0" err="1">
                <a:latin typeface="Calibri" pitchFamily="34" charset="0"/>
                <a:cs typeface="Arabic Transparent" pitchFamily="2" charset="-78"/>
              </a:rPr>
              <a:t>Syirik</a:t>
            </a:r>
            <a:r>
              <a:rPr lang="en-US" b="1" dirty="0">
                <a:latin typeface="Calibri" pitchFamily="34" charset="0"/>
                <a:cs typeface="Arabic Transparent" pitchFamily="2" charset="-78"/>
              </a:rPr>
              <a:t> </a:t>
            </a:r>
            <a:r>
              <a:rPr lang="en-US" b="1" dirty="0" err="1">
                <a:latin typeface="Calibri" pitchFamily="34" charset="0"/>
                <a:cs typeface="Arabic Transparent" pitchFamily="2" charset="-78"/>
              </a:rPr>
              <a:t>keyakinan</a:t>
            </a:r>
            <a:r>
              <a:rPr lang="en-US" b="1" dirty="0">
                <a:latin typeface="Calibri" pitchFamily="34" charset="0"/>
                <a:cs typeface="Arabic Transparent" pitchFamily="2" charset="-78"/>
              </a:rPr>
              <a:t> (</a:t>
            </a:r>
            <a:r>
              <a:rPr lang="en-US" b="1" dirty="0" err="1">
                <a:latin typeface="Calibri" pitchFamily="34" charset="0"/>
                <a:cs typeface="Arabic Transparent" pitchFamily="2" charset="-78"/>
              </a:rPr>
              <a:t>tersembunyi</a:t>
            </a:r>
            <a:r>
              <a:rPr lang="en-US" b="1" dirty="0">
                <a:latin typeface="Calibri" pitchFamily="34" charset="0"/>
                <a:cs typeface="Arabic Transparent" pitchFamily="2" charset="-78"/>
              </a:rPr>
              <a:t>)</a:t>
            </a:r>
          </a:p>
          <a:p>
            <a:pPr marL="514350" indent="-514350" eaLnBrk="1" hangingPunct="1">
              <a:buFontTx/>
              <a:buNone/>
              <a:defRPr/>
            </a:pPr>
            <a:r>
              <a:rPr lang="en-US" dirty="0">
                <a:latin typeface="Calibri" pitchFamily="34" charset="0"/>
                <a:cs typeface="Arabic Transparent" pitchFamily="2" charset="-78"/>
              </a:rPr>
              <a:t>     </a:t>
            </a:r>
            <a:r>
              <a:rPr lang="en-US" dirty="0" err="1">
                <a:latin typeface="Calibri" pitchFamily="34" charset="0"/>
                <a:cs typeface="Arabic Transparent" pitchFamily="2" charset="-78"/>
              </a:rPr>
              <a:t>misalnya</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meyakini</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Tuhan</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lebih</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dari</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satu</a:t>
            </a:r>
            <a:r>
              <a:rPr lang="en-US" dirty="0">
                <a:latin typeface="Calibri" pitchFamily="34" charset="0"/>
                <a:cs typeface="Arabic Transparent" pitchFamily="2" charset="-78"/>
              </a:rPr>
              <a:t>, </a:t>
            </a:r>
            <a:r>
              <a:rPr lang="en-US" i="1" dirty="0" err="1">
                <a:latin typeface="Calibri" pitchFamily="34" charset="0"/>
                <a:cs typeface="Arabic Transparent" pitchFamily="2" charset="-78"/>
              </a:rPr>
              <a:t>riya</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pamer</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meyakini</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Tuhan</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selain</a:t>
            </a:r>
            <a:r>
              <a:rPr lang="en-US" dirty="0">
                <a:latin typeface="Calibri" pitchFamily="34" charset="0"/>
                <a:cs typeface="Arabic Transparent" pitchFamily="2" charset="-78"/>
              </a:rPr>
              <a:t> Allah, </a:t>
            </a:r>
            <a:r>
              <a:rPr lang="en-US" dirty="0" err="1">
                <a:latin typeface="Calibri" pitchFamily="34" charset="0"/>
                <a:cs typeface="Arabic Transparent" pitchFamily="2" charset="-78"/>
              </a:rPr>
              <a:t>meyakini</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kesembuhan</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berasal</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dari</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dokter</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meyakini</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ada</a:t>
            </a:r>
            <a:r>
              <a:rPr lang="en-US" dirty="0">
                <a:latin typeface="Calibri" pitchFamily="34" charset="0"/>
                <a:cs typeface="Arabic Transparent" pitchFamily="2" charset="-78"/>
              </a:rPr>
              <a:t> yang </a:t>
            </a:r>
            <a:r>
              <a:rPr lang="en-US" dirty="0" err="1">
                <a:latin typeface="Calibri" pitchFamily="34" charset="0"/>
                <a:cs typeface="Arabic Transparent" pitchFamily="2" charset="-78"/>
              </a:rPr>
              <a:t>maha</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kuasa</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selain</a:t>
            </a:r>
            <a:r>
              <a:rPr lang="en-US" dirty="0">
                <a:latin typeface="Calibri" pitchFamily="34" charset="0"/>
                <a:cs typeface="Arabic Transparent" pitchFamily="2" charset="-78"/>
              </a:rPr>
              <a:t> Allah </a:t>
            </a:r>
          </a:p>
          <a:p>
            <a:pPr marL="514350" indent="-514350" eaLnBrk="1" hangingPunct="1">
              <a:buFontTx/>
              <a:buNone/>
              <a:defRPr/>
            </a:pPr>
            <a:r>
              <a:rPr lang="en-US" b="1" dirty="0">
                <a:latin typeface="Calibri" pitchFamily="34" charset="0"/>
                <a:cs typeface="Arabic Transparent" pitchFamily="2" charset="-78"/>
              </a:rPr>
              <a:t>2) </a:t>
            </a:r>
            <a:r>
              <a:rPr lang="en-US" b="1" dirty="0" err="1">
                <a:latin typeface="Calibri" pitchFamily="34" charset="0"/>
                <a:cs typeface="Arabic Transparent" pitchFamily="2" charset="-78"/>
              </a:rPr>
              <a:t>Syirik</a:t>
            </a:r>
            <a:r>
              <a:rPr lang="en-US" b="1" dirty="0">
                <a:latin typeface="Calibri" pitchFamily="34" charset="0"/>
                <a:cs typeface="Arabic Transparent" pitchFamily="2" charset="-78"/>
              </a:rPr>
              <a:t> </a:t>
            </a:r>
            <a:r>
              <a:rPr lang="en-US" b="1" dirty="0" err="1">
                <a:latin typeface="Calibri" pitchFamily="34" charset="0"/>
                <a:cs typeface="Arabic Transparent" pitchFamily="2" charset="-78"/>
              </a:rPr>
              <a:t>perbuatan</a:t>
            </a:r>
            <a:r>
              <a:rPr lang="en-US" b="1" dirty="0">
                <a:latin typeface="Calibri" pitchFamily="34" charset="0"/>
                <a:cs typeface="Arabic Transparent" pitchFamily="2" charset="-78"/>
              </a:rPr>
              <a:t> (</a:t>
            </a:r>
            <a:r>
              <a:rPr lang="en-US" b="1" dirty="0" err="1">
                <a:latin typeface="Calibri" pitchFamily="34" charset="0"/>
                <a:cs typeface="Arabic Transparent" pitchFamily="2" charset="-78"/>
              </a:rPr>
              <a:t>nampak</a:t>
            </a:r>
            <a:r>
              <a:rPr lang="en-US" b="1" dirty="0">
                <a:latin typeface="Calibri" pitchFamily="34" charset="0"/>
                <a:cs typeface="Arabic Transparent" pitchFamily="2" charset="-78"/>
              </a:rPr>
              <a:t>)</a:t>
            </a:r>
          </a:p>
          <a:p>
            <a:pPr eaLnBrk="1" hangingPunct="1">
              <a:buFontTx/>
              <a:buNone/>
              <a:defRPr/>
            </a:pPr>
            <a:r>
              <a:rPr lang="en-US" dirty="0">
                <a:latin typeface="Calibri" pitchFamily="34" charset="0"/>
                <a:cs typeface="Arabic Transparent" pitchFamily="2" charset="-78"/>
              </a:rPr>
              <a:t>   </a:t>
            </a:r>
            <a:r>
              <a:rPr lang="en-US" dirty="0" err="1">
                <a:latin typeface="Calibri" pitchFamily="34" charset="0"/>
                <a:cs typeface="Arabic Transparent" pitchFamily="2" charset="-78"/>
              </a:rPr>
              <a:t>misalnya</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menyembah</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matahari</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patung</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pohon</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minta</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tolong</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pada</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dukun</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jin</a:t>
            </a:r>
            <a:r>
              <a:rPr lang="en-US" dirty="0">
                <a:latin typeface="Calibri" pitchFamily="34" charset="0"/>
                <a:cs typeface="Arabic Transparent" pitchFamily="2" charset="-78"/>
              </a:rPr>
              <a:t>/</a:t>
            </a:r>
            <a:r>
              <a:rPr lang="en-US" dirty="0" err="1">
                <a:latin typeface="Calibri" pitchFamily="34" charset="0"/>
                <a:cs typeface="Arabic Transparent" pitchFamily="2" charset="-78"/>
              </a:rPr>
              <a:t>setan</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memiliki</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dan</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meyakini</a:t>
            </a:r>
            <a:r>
              <a:rPr lang="en-US" dirty="0">
                <a:latin typeface="Calibri" pitchFamily="34" charset="0"/>
                <a:cs typeface="Arabic Transparent" pitchFamily="2" charset="-78"/>
              </a:rPr>
              <a:t> </a:t>
            </a:r>
            <a:r>
              <a:rPr lang="en-US" dirty="0" err="1">
                <a:latin typeface="Calibri" pitchFamily="34" charset="0"/>
                <a:cs typeface="Arabic Transparent" pitchFamily="2" charset="-78"/>
              </a:rPr>
              <a:t>jimat</a:t>
            </a:r>
            <a:r>
              <a:rPr lang="en-US" dirty="0">
                <a:latin typeface="Calibri" pitchFamily="34" charset="0"/>
                <a:cs typeface="Arabic Transparent" pitchFamily="2" charset="-78"/>
              </a:rPr>
              <a:t>. </a:t>
            </a: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t>Macam syirik (2)</a:t>
            </a:r>
          </a:p>
        </p:txBody>
      </p:sp>
      <p:sp>
        <p:nvSpPr>
          <p:cNvPr id="3" name="Content Placeholder 2"/>
          <p:cNvSpPr>
            <a:spLocks noGrp="1"/>
          </p:cNvSpPr>
          <p:nvPr>
            <p:ph idx="1"/>
          </p:nvPr>
        </p:nvSpPr>
        <p:spPr>
          <a:xfrm>
            <a:off x="254000" y="1295400"/>
            <a:ext cx="8661400" cy="5181600"/>
          </a:xfrm>
        </p:spPr>
        <p:txBody>
          <a:bodyPr/>
          <a:lstStyle/>
          <a:p>
            <a:pPr eaLnBrk="1" hangingPunct="1">
              <a:buFontTx/>
              <a:buNone/>
              <a:defRPr/>
            </a:pPr>
            <a:r>
              <a:rPr lang="en-US" sz="2800" dirty="0" err="1"/>
              <a:t>Secara</a:t>
            </a:r>
            <a:r>
              <a:rPr lang="en-US" sz="2800" dirty="0"/>
              <a:t> </a:t>
            </a:r>
            <a:r>
              <a:rPr lang="en-US" sz="2800" dirty="0" err="1"/>
              <a:t>kualitas</a:t>
            </a:r>
            <a:r>
              <a:rPr lang="en-US" sz="2800" dirty="0"/>
              <a:t>, </a:t>
            </a:r>
            <a:r>
              <a:rPr lang="en-US" sz="2800" dirty="0" err="1"/>
              <a:t>syirik</a:t>
            </a:r>
            <a:r>
              <a:rPr lang="en-US" sz="2800" dirty="0"/>
              <a:t> </a:t>
            </a:r>
            <a:r>
              <a:rPr lang="en-US" sz="2800" dirty="0" err="1"/>
              <a:t>dapat</a:t>
            </a:r>
            <a:r>
              <a:rPr lang="en-US" sz="2800" dirty="0"/>
              <a:t> </a:t>
            </a:r>
            <a:r>
              <a:rPr lang="en-US" sz="2800" dirty="0" err="1"/>
              <a:t>dikategorikan</a:t>
            </a:r>
            <a:r>
              <a:rPr lang="en-US" sz="2800" dirty="0"/>
              <a:t> </a:t>
            </a:r>
            <a:r>
              <a:rPr lang="en-US" sz="2800" dirty="0" err="1"/>
              <a:t>menjadi</a:t>
            </a:r>
            <a:r>
              <a:rPr lang="en-US" sz="2800" dirty="0"/>
              <a:t> 2:</a:t>
            </a:r>
          </a:p>
          <a:p>
            <a:pPr marL="514350" indent="-514350" eaLnBrk="1" hangingPunct="1">
              <a:buFontTx/>
              <a:buAutoNum type="arabicParenR"/>
              <a:defRPr/>
            </a:pPr>
            <a:r>
              <a:rPr lang="en-US" sz="2800" b="1" dirty="0" err="1"/>
              <a:t>Syirik</a:t>
            </a:r>
            <a:r>
              <a:rPr lang="en-US" sz="2800" b="1" dirty="0"/>
              <a:t> </a:t>
            </a:r>
            <a:r>
              <a:rPr lang="en-US" sz="2800" b="1" dirty="0" err="1"/>
              <a:t>besar</a:t>
            </a:r>
            <a:r>
              <a:rPr lang="en-US" sz="2800" b="1" dirty="0"/>
              <a:t>,</a:t>
            </a:r>
            <a:endParaRPr lang="en-US" sz="2800" dirty="0"/>
          </a:p>
          <a:p>
            <a:pPr eaLnBrk="1" hangingPunct="1">
              <a:buFont typeface="Wingdings 2" pitchFamily="18" charset="2"/>
              <a:buNone/>
              <a:defRPr/>
            </a:pPr>
            <a:r>
              <a:rPr lang="en-US" sz="2800" dirty="0"/>
              <a:t>     a. Nampak; </a:t>
            </a:r>
            <a:r>
              <a:rPr lang="en-US" sz="2800" i="1" dirty="0" err="1"/>
              <a:t>menyembah</a:t>
            </a:r>
            <a:r>
              <a:rPr lang="en-US" sz="2800" i="1" dirty="0"/>
              <a:t>/</a:t>
            </a:r>
            <a:r>
              <a:rPr lang="en-US" sz="2800" i="1" dirty="0" err="1"/>
              <a:t>memohon</a:t>
            </a:r>
            <a:r>
              <a:rPr lang="en-US" sz="2800" i="1" dirty="0"/>
              <a:t> </a:t>
            </a:r>
            <a:r>
              <a:rPr lang="en-US" sz="2800" i="1" dirty="0" err="1"/>
              <a:t>kepada</a:t>
            </a:r>
            <a:r>
              <a:rPr lang="en-US" sz="2800" i="1" dirty="0"/>
              <a:t>   </a:t>
            </a:r>
            <a:r>
              <a:rPr lang="en-US" sz="2800" i="1" dirty="0" err="1"/>
              <a:t>berhala</a:t>
            </a:r>
            <a:r>
              <a:rPr lang="en-US" sz="2800" i="1" dirty="0"/>
              <a:t>, </a:t>
            </a:r>
            <a:r>
              <a:rPr lang="en-US" sz="2800" i="1" dirty="0" err="1"/>
              <a:t>bintang</a:t>
            </a:r>
            <a:r>
              <a:rPr lang="en-US" sz="2800" i="1" dirty="0"/>
              <a:t>, </a:t>
            </a:r>
            <a:r>
              <a:rPr lang="en-US" sz="2800" i="1" dirty="0" err="1"/>
              <a:t>matahari</a:t>
            </a:r>
            <a:r>
              <a:rPr lang="en-US" sz="2800" i="1" dirty="0"/>
              <a:t>, </a:t>
            </a:r>
            <a:r>
              <a:rPr lang="en-US" sz="2800" i="1" dirty="0" err="1"/>
              <a:t>jin</a:t>
            </a:r>
            <a:r>
              <a:rPr lang="en-US" sz="2800" i="1" dirty="0"/>
              <a:t>, </a:t>
            </a:r>
            <a:r>
              <a:rPr lang="en-US" sz="2800" i="1" dirty="0" err="1"/>
              <a:t>setan</a:t>
            </a:r>
            <a:r>
              <a:rPr lang="en-US" sz="2800" i="1" dirty="0"/>
              <a:t>, </a:t>
            </a:r>
            <a:r>
              <a:rPr lang="en-US" sz="2800" i="1" dirty="0" err="1"/>
              <a:t>dll</a:t>
            </a:r>
            <a:r>
              <a:rPr lang="en-US" sz="2800" i="1" dirty="0"/>
              <a:t>.</a:t>
            </a:r>
          </a:p>
          <a:p>
            <a:pPr eaLnBrk="1" hangingPunct="1">
              <a:buFont typeface="Wingdings 2" pitchFamily="18" charset="2"/>
              <a:buNone/>
              <a:defRPr/>
            </a:pPr>
            <a:r>
              <a:rPr lang="en-US" sz="2800" dirty="0"/>
              <a:t>     b. </a:t>
            </a:r>
            <a:r>
              <a:rPr lang="en-US" sz="2800" dirty="0" err="1"/>
              <a:t>Tersembunyi</a:t>
            </a:r>
            <a:r>
              <a:rPr lang="en-US" sz="2800" dirty="0"/>
              <a:t>; </a:t>
            </a:r>
            <a:r>
              <a:rPr lang="en-US" sz="2800" i="1" dirty="0" err="1"/>
              <a:t>berdo’a</a:t>
            </a:r>
            <a:r>
              <a:rPr lang="en-US" sz="2800" i="1" dirty="0"/>
              <a:t> </a:t>
            </a:r>
            <a:r>
              <a:rPr lang="en-US" sz="2800" i="1" dirty="0" err="1"/>
              <a:t>di</a:t>
            </a:r>
            <a:r>
              <a:rPr lang="en-US" sz="2800" i="1" dirty="0"/>
              <a:t> </a:t>
            </a:r>
            <a:r>
              <a:rPr lang="en-US" sz="2800" i="1" dirty="0" err="1"/>
              <a:t>makam</a:t>
            </a:r>
            <a:r>
              <a:rPr lang="en-US" sz="2800" i="1" dirty="0"/>
              <a:t> </a:t>
            </a:r>
            <a:r>
              <a:rPr lang="en-US" sz="2800" i="1" dirty="0" err="1"/>
              <a:t>orang</a:t>
            </a:r>
            <a:r>
              <a:rPr lang="en-US" sz="2800" i="1" dirty="0"/>
              <a:t> </a:t>
            </a:r>
            <a:r>
              <a:rPr lang="en-US" sz="2800" i="1" dirty="0" err="1"/>
              <a:t>besar</a:t>
            </a:r>
            <a:r>
              <a:rPr lang="en-US" sz="2800" i="1" dirty="0"/>
              <a:t> </a:t>
            </a:r>
            <a:r>
              <a:rPr lang="en-US" sz="2800" i="1" dirty="0" err="1"/>
              <a:t>dan</a:t>
            </a:r>
            <a:r>
              <a:rPr lang="en-US" sz="2800" i="1" dirty="0"/>
              <a:t> </a:t>
            </a:r>
            <a:r>
              <a:rPr lang="en-US" sz="2800" i="1" dirty="0" err="1"/>
              <a:t>meminta</a:t>
            </a:r>
            <a:r>
              <a:rPr lang="en-US" sz="2800" i="1" dirty="0"/>
              <a:t> agar </a:t>
            </a:r>
            <a:r>
              <a:rPr lang="en-US" sz="2800" i="1" dirty="0" err="1"/>
              <a:t>mereka</a:t>
            </a:r>
            <a:r>
              <a:rPr lang="en-US" sz="2800" i="1" dirty="0"/>
              <a:t> </a:t>
            </a:r>
            <a:r>
              <a:rPr lang="en-US" sz="2800" i="1" dirty="0" err="1"/>
              <a:t>melariskan</a:t>
            </a:r>
            <a:r>
              <a:rPr lang="en-US" sz="2800" i="1" dirty="0"/>
              <a:t> </a:t>
            </a:r>
            <a:r>
              <a:rPr lang="en-US" sz="2800" i="1" dirty="0" err="1"/>
              <a:t>dagangan</a:t>
            </a:r>
            <a:r>
              <a:rPr lang="en-US" sz="2800" i="1" dirty="0"/>
              <a:t>, </a:t>
            </a:r>
            <a:r>
              <a:rPr lang="en-US" sz="2800" i="1" dirty="0" err="1"/>
              <a:t>menyembuhkan</a:t>
            </a:r>
            <a:r>
              <a:rPr lang="en-US" sz="2800" i="1" dirty="0"/>
              <a:t> </a:t>
            </a:r>
            <a:r>
              <a:rPr lang="en-US" sz="2800" i="1" dirty="0" err="1"/>
              <a:t>penyakit</a:t>
            </a:r>
            <a:r>
              <a:rPr lang="en-US" sz="2800" i="1" dirty="0"/>
              <a:t>, </a:t>
            </a:r>
            <a:r>
              <a:rPr lang="en-US" sz="2800" i="1" dirty="0" err="1"/>
              <a:t>menghindarkan</a:t>
            </a:r>
            <a:r>
              <a:rPr lang="en-US" sz="2800" i="1" dirty="0"/>
              <a:t> </a:t>
            </a:r>
            <a:r>
              <a:rPr lang="en-US" sz="2800" i="1" dirty="0" err="1"/>
              <a:t>dirinya</a:t>
            </a:r>
            <a:r>
              <a:rPr lang="en-US" sz="2800" i="1" dirty="0"/>
              <a:t> </a:t>
            </a:r>
            <a:r>
              <a:rPr lang="en-US" sz="2800" i="1" dirty="0" err="1"/>
              <a:t>dari</a:t>
            </a:r>
            <a:r>
              <a:rPr lang="en-US" sz="2800" i="1" dirty="0"/>
              <a:t> </a:t>
            </a:r>
            <a:r>
              <a:rPr lang="en-US" sz="2800" i="1" dirty="0" err="1"/>
              <a:t>bencana</a:t>
            </a:r>
            <a:r>
              <a:rPr lang="en-US" sz="2800" i="1" dirty="0"/>
              <a:t>, </a:t>
            </a:r>
            <a:r>
              <a:rPr lang="en-US" sz="2800" i="1" dirty="0" err="1"/>
              <a:t>dsb</a:t>
            </a:r>
            <a:r>
              <a:rPr lang="en-US" sz="2800" i="1" dirty="0"/>
              <a:t>.</a:t>
            </a:r>
            <a:r>
              <a:rPr lang="en-US" sz="2800" dirty="0"/>
              <a:t> </a:t>
            </a:r>
          </a:p>
          <a:p>
            <a:pPr eaLnBrk="1" hangingPunct="1">
              <a:buFont typeface="Wingdings 2" pitchFamily="18" charset="2"/>
              <a:buNone/>
              <a:defRPr/>
            </a:pPr>
            <a:r>
              <a:rPr lang="en-US" sz="2800" b="1" dirty="0"/>
              <a:t>2) </a:t>
            </a:r>
            <a:r>
              <a:rPr lang="en-US" sz="2800" b="1" dirty="0" err="1"/>
              <a:t>Syirik</a:t>
            </a:r>
            <a:r>
              <a:rPr lang="en-US" sz="2800" b="1" dirty="0"/>
              <a:t> </a:t>
            </a:r>
            <a:r>
              <a:rPr lang="en-US" sz="2800" b="1" dirty="0" err="1"/>
              <a:t>kecil</a:t>
            </a:r>
            <a:r>
              <a:rPr lang="en-US" sz="2800" b="1" dirty="0"/>
              <a:t>, </a:t>
            </a:r>
            <a:r>
              <a:rPr lang="en-US" sz="2800" dirty="0" err="1"/>
              <a:t>seperti</a:t>
            </a:r>
            <a:r>
              <a:rPr lang="en-US" sz="2800" dirty="0"/>
              <a:t>: </a:t>
            </a:r>
            <a:r>
              <a:rPr lang="en-US" sz="2800" dirty="0" err="1"/>
              <a:t>riya</a:t>
            </a:r>
            <a:r>
              <a:rPr lang="en-US" sz="2800" dirty="0"/>
              <a:t>’ (</a:t>
            </a:r>
            <a:r>
              <a:rPr lang="en-US" sz="2800" dirty="0" err="1"/>
              <a:t>pamer</a:t>
            </a:r>
            <a:r>
              <a:rPr lang="en-US" sz="2800" dirty="0"/>
              <a:t>), </a:t>
            </a:r>
            <a:r>
              <a:rPr lang="en-US" sz="2800" dirty="0" err="1"/>
              <a:t>bersumpah</a:t>
            </a:r>
            <a:r>
              <a:rPr lang="en-US" sz="2800" dirty="0"/>
              <a:t> </a:t>
            </a:r>
            <a:r>
              <a:rPr lang="en-US" sz="2800" dirty="0" err="1"/>
              <a:t>dengan</a:t>
            </a:r>
            <a:r>
              <a:rPr lang="en-US" sz="2800" dirty="0"/>
              <a:t> </a:t>
            </a:r>
            <a:r>
              <a:rPr lang="en-US" sz="2800" dirty="0" err="1"/>
              <a:t>nama</a:t>
            </a:r>
            <a:r>
              <a:rPr lang="en-US" sz="2800" dirty="0"/>
              <a:t> </a:t>
            </a:r>
            <a:r>
              <a:rPr lang="en-US" sz="2800" dirty="0" err="1"/>
              <a:t>selain</a:t>
            </a:r>
            <a:r>
              <a:rPr lang="en-US" sz="2800" dirty="0"/>
              <a:t> Allah, </a:t>
            </a:r>
            <a:r>
              <a:rPr lang="en-US" sz="2800" dirty="0" err="1"/>
              <a:t>berkurban</a:t>
            </a:r>
            <a:r>
              <a:rPr lang="en-US" sz="2800" dirty="0"/>
              <a:t> </a:t>
            </a:r>
            <a:r>
              <a:rPr lang="en-US" sz="2800" dirty="0" err="1"/>
              <a:t>untuk</a:t>
            </a:r>
            <a:r>
              <a:rPr lang="en-US" sz="2800" dirty="0"/>
              <a:t> </a:t>
            </a:r>
            <a:r>
              <a:rPr lang="en-US" sz="2800" dirty="0" err="1"/>
              <a:t>selain</a:t>
            </a:r>
            <a:r>
              <a:rPr lang="en-US" sz="2800" dirty="0"/>
              <a:t> Allah, </a:t>
            </a:r>
            <a:r>
              <a:rPr lang="en-US" sz="2800" dirty="0" err="1"/>
              <a:t>sihir</a:t>
            </a:r>
            <a:r>
              <a:rPr lang="en-US" sz="2800" dirty="0"/>
              <a:t>, </a:t>
            </a:r>
            <a:r>
              <a:rPr lang="en-US" sz="2800" dirty="0" err="1"/>
              <a:t>ramalan</a:t>
            </a:r>
            <a:r>
              <a:rPr lang="en-US" sz="2800" dirty="0"/>
              <a:t>.</a:t>
            </a:r>
            <a:endParaRPr lang="id-ID" sz="2800" dirty="0"/>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t>Contoh syirik</a:t>
            </a:r>
          </a:p>
        </p:txBody>
      </p:sp>
      <p:pic>
        <p:nvPicPr>
          <p:cNvPr id="22531" name="Content Placeholder 3" descr="(27).jpg"/>
          <p:cNvPicPr>
            <a:picLocks noGrp="1" noChangeAspect="1"/>
          </p:cNvPicPr>
          <p:nvPr>
            <p:ph idx="1"/>
          </p:nvPr>
        </p:nvPicPr>
        <p:blipFill>
          <a:blip r:embed="rId2"/>
          <a:srcRect/>
          <a:stretch>
            <a:fillRect/>
          </a:stretch>
        </p:blipFill>
        <p:spPr>
          <a:xfrm>
            <a:off x="609600" y="1295400"/>
            <a:ext cx="3810000" cy="5029200"/>
          </a:xfrm>
        </p:spPr>
      </p:pic>
      <p:pic>
        <p:nvPicPr>
          <p:cNvPr id="22532" name="Picture 4" descr="D:\Sultoni\PAI UM\Gambar PAI\Tauhid-Syirk\17012009244.jpg"/>
          <p:cNvPicPr>
            <a:picLocks noChangeAspect="1" noChangeArrowheads="1"/>
          </p:cNvPicPr>
          <p:nvPr/>
        </p:nvPicPr>
        <p:blipFill>
          <a:blip r:embed="rId3"/>
          <a:srcRect/>
          <a:stretch>
            <a:fillRect/>
          </a:stretch>
        </p:blipFill>
        <p:spPr bwMode="auto">
          <a:xfrm>
            <a:off x="4659313" y="1149350"/>
            <a:ext cx="4027487" cy="51752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ETIMOLOGI  AQIDAH</a:t>
            </a:r>
          </a:p>
        </p:txBody>
      </p:sp>
      <p:sp>
        <p:nvSpPr>
          <p:cNvPr id="3" name="Content Placeholder 2"/>
          <p:cNvSpPr>
            <a:spLocks noGrp="1"/>
          </p:cNvSpPr>
          <p:nvPr>
            <p:ph sz="quarter" idx="1"/>
          </p:nvPr>
        </p:nvSpPr>
        <p:spPr/>
        <p:txBody>
          <a:bodyPr/>
          <a:lstStyle/>
          <a:p>
            <a:r>
              <a:rPr lang="en-US" dirty="0" err="1"/>
              <a:t>Secara</a:t>
            </a:r>
            <a:r>
              <a:rPr lang="en-US" dirty="0"/>
              <a:t> </a:t>
            </a:r>
            <a:r>
              <a:rPr lang="en-US" dirty="0" err="1"/>
              <a:t>etimologis</a:t>
            </a:r>
            <a:r>
              <a:rPr lang="en-US" dirty="0"/>
              <a:t> (</a:t>
            </a:r>
            <a:r>
              <a:rPr lang="ar-SA" dirty="0"/>
              <a:t>عَقَدَ-يَعْقِدُ-عَقْدًا وَعَقِيْدَةً</a:t>
            </a:r>
            <a:r>
              <a:rPr lang="en-US" dirty="0"/>
              <a:t>). yang </a:t>
            </a:r>
            <a:r>
              <a:rPr lang="en-US" dirty="0" err="1"/>
              <a:t>berarti</a:t>
            </a:r>
            <a:r>
              <a:rPr lang="en-US" dirty="0"/>
              <a:t> </a:t>
            </a:r>
            <a:r>
              <a:rPr lang="en-US" i="1" dirty="0"/>
              <a:t>al-</a:t>
            </a:r>
            <a:r>
              <a:rPr lang="en-US" i="1" dirty="0" err="1"/>
              <a:t>habl</a:t>
            </a:r>
            <a:r>
              <a:rPr lang="en-US" i="1" dirty="0"/>
              <a:t>, al-</a:t>
            </a:r>
            <a:r>
              <a:rPr lang="en-US" i="1" dirty="0" err="1"/>
              <a:t>bai</a:t>
            </a:r>
            <a:r>
              <a:rPr lang="en-US" i="1" dirty="0"/>
              <a:t>’, al-‘</a:t>
            </a:r>
            <a:r>
              <a:rPr lang="en-US" i="1" dirty="0" err="1"/>
              <a:t>ahd</a:t>
            </a:r>
            <a:r>
              <a:rPr lang="en-US" dirty="0"/>
              <a:t> (</a:t>
            </a:r>
            <a:r>
              <a:rPr lang="en-US" dirty="0" err="1"/>
              <a:t>tali</a:t>
            </a:r>
            <a:r>
              <a:rPr lang="en-US" dirty="0"/>
              <a:t>, </a:t>
            </a:r>
            <a:r>
              <a:rPr lang="en-US" dirty="0" err="1"/>
              <a:t>jual</a:t>
            </a:r>
            <a:r>
              <a:rPr lang="en-US" dirty="0"/>
              <a:t> </a:t>
            </a:r>
            <a:r>
              <a:rPr lang="en-US" dirty="0" err="1"/>
              <a:t>beli</a:t>
            </a:r>
            <a:r>
              <a:rPr lang="en-US" dirty="0"/>
              <a:t>, </a:t>
            </a:r>
            <a:r>
              <a:rPr lang="en-US" dirty="0" err="1"/>
              <a:t>dan</a:t>
            </a:r>
            <a:r>
              <a:rPr lang="en-US" dirty="0"/>
              <a:t> </a:t>
            </a:r>
            <a:r>
              <a:rPr lang="en-US" dirty="0" err="1"/>
              <a:t>perjanjian</a:t>
            </a:r>
            <a:r>
              <a:rPr lang="en-US" dirty="0"/>
              <a:t>)</a:t>
            </a:r>
            <a:r>
              <a:rPr lang="en-US" i="1" dirty="0"/>
              <a:t> </a:t>
            </a:r>
            <a:r>
              <a:rPr lang="en-US" i="1" dirty="0" err="1"/>
              <a:t>sedangkan</a:t>
            </a:r>
            <a:r>
              <a:rPr lang="ar-SA" i="1" dirty="0"/>
              <a:t> </a:t>
            </a:r>
            <a:r>
              <a:rPr lang="en-US" i="1" dirty="0" err="1"/>
              <a:t>Aqdan</a:t>
            </a:r>
            <a:r>
              <a:rPr lang="ar-SA" i="1" dirty="0"/>
              <a:t> </a:t>
            </a:r>
            <a:r>
              <a:rPr lang="en-US" dirty="0" err="1"/>
              <a:t>berarti</a:t>
            </a:r>
            <a:r>
              <a:rPr lang="en-US" dirty="0"/>
              <a:t> </a:t>
            </a:r>
            <a:r>
              <a:rPr lang="en-US" dirty="0" err="1"/>
              <a:t>simpul</a:t>
            </a:r>
            <a:r>
              <a:rPr lang="en-US" dirty="0"/>
              <a:t>, </a:t>
            </a:r>
            <a:r>
              <a:rPr lang="en-US" dirty="0" err="1"/>
              <a:t>ikatan</a:t>
            </a:r>
            <a:r>
              <a:rPr lang="en-US" dirty="0"/>
              <a:t>, </a:t>
            </a:r>
            <a:r>
              <a:rPr lang="en-US" dirty="0" err="1"/>
              <a:t>perjanjian</a:t>
            </a:r>
            <a:r>
              <a:rPr lang="en-US" dirty="0"/>
              <a:t> </a:t>
            </a:r>
            <a:r>
              <a:rPr lang="en-US" dirty="0" err="1"/>
              <a:t>dan</a:t>
            </a:r>
            <a:r>
              <a:rPr lang="en-US" dirty="0"/>
              <a:t> </a:t>
            </a:r>
            <a:r>
              <a:rPr lang="en-US" dirty="0" err="1"/>
              <a:t>kokoh</a:t>
            </a:r>
            <a:r>
              <a:rPr lang="en-US" dirty="0"/>
              <a:t>.</a:t>
            </a:r>
            <a:endParaRPr lang="ar-SA" dirty="0"/>
          </a:p>
          <a:p>
            <a:r>
              <a:rPr lang="en-US" i="1" dirty="0"/>
              <a:t> </a:t>
            </a:r>
            <a:r>
              <a:rPr lang="en-US" dirty="0"/>
              <a:t>(</a:t>
            </a:r>
            <a:r>
              <a:rPr lang="ar-SA" dirty="0"/>
              <a:t>اِعْتَقَدَ-يَعْتَقِدُ-اِعْتِقَادًا</a:t>
            </a:r>
            <a:r>
              <a:rPr lang="en-US" dirty="0"/>
              <a:t>) yang </a:t>
            </a:r>
            <a:r>
              <a:rPr lang="en-US" dirty="0" err="1"/>
              <a:t>berarti</a:t>
            </a:r>
            <a:r>
              <a:rPr lang="en-US" dirty="0"/>
              <a:t> </a:t>
            </a:r>
            <a:r>
              <a:rPr lang="en-US" dirty="0" err="1"/>
              <a:t>mengikatkan</a:t>
            </a:r>
            <a:r>
              <a:rPr lang="en-US" dirty="0"/>
              <a:t> </a:t>
            </a:r>
            <a:r>
              <a:rPr lang="en-US" dirty="0" err="1"/>
              <a:t>hati</a:t>
            </a:r>
            <a:r>
              <a:rPr lang="en-US" dirty="0"/>
              <a:t>. </a:t>
            </a:r>
            <a:r>
              <a:rPr lang="en-US" dirty="0" err="1"/>
              <a:t>Setelah</a:t>
            </a:r>
            <a:r>
              <a:rPr lang="en-US" dirty="0"/>
              <a:t> </a:t>
            </a:r>
            <a:r>
              <a:rPr lang="en-US" dirty="0" err="1"/>
              <a:t>terbentuk</a:t>
            </a:r>
            <a:r>
              <a:rPr lang="en-US" dirty="0"/>
              <a:t> </a:t>
            </a:r>
            <a:r>
              <a:rPr lang="en-US" dirty="0" err="1"/>
              <a:t>menjadi</a:t>
            </a:r>
            <a:r>
              <a:rPr lang="en-US" dirty="0"/>
              <a:t> </a:t>
            </a:r>
            <a:r>
              <a:rPr lang="en-US" i="1" dirty="0"/>
              <a:t>‘</a:t>
            </a:r>
            <a:r>
              <a:rPr lang="en-US" i="1" dirty="0" err="1"/>
              <a:t>aqidah</a:t>
            </a:r>
            <a:r>
              <a:rPr lang="en-US" dirty="0" err="1"/>
              <a:t>berarti</a:t>
            </a:r>
            <a:r>
              <a:rPr lang="en-US" dirty="0"/>
              <a:t> </a:t>
            </a:r>
            <a:r>
              <a:rPr lang="en-US" dirty="0" err="1"/>
              <a:t>keyakinan</a:t>
            </a:r>
            <a:endParaRPr lang="ar-SA" dirty="0"/>
          </a:p>
          <a:p>
            <a:pPr>
              <a:buNone/>
            </a:pPr>
            <a:r>
              <a:rPr lang="en-US" dirty="0"/>
              <a:t> (Ahmad </a:t>
            </a:r>
            <a:r>
              <a:rPr lang="en-US" dirty="0" err="1"/>
              <a:t>Warson</a:t>
            </a:r>
            <a:r>
              <a:rPr lang="en-US" dirty="0"/>
              <a:t> </a:t>
            </a:r>
            <a:r>
              <a:rPr lang="en-US" dirty="0" err="1"/>
              <a:t>Munawir</a:t>
            </a:r>
            <a:r>
              <a:rPr lang="en-US" dirty="0"/>
              <a:t>, 1984: 1023</a:t>
            </a:r>
            <a:r>
              <a:rPr lang="ar-SA" dirty="0"/>
              <a:t>(</a:t>
            </a:r>
          </a:p>
          <a:p>
            <a:r>
              <a:rPr lang="id-ID" dirty="0"/>
              <a:t>Relevansi antara arti kata </a:t>
            </a:r>
            <a:r>
              <a:rPr lang="id-ID" i="1" dirty="0"/>
              <a:t>‘aqdan</a:t>
            </a:r>
            <a:r>
              <a:rPr lang="id-ID" dirty="0"/>
              <a:t>, </a:t>
            </a:r>
            <a:r>
              <a:rPr lang="id-ID" i="1" dirty="0"/>
              <a:t>i’tiqadan</a:t>
            </a:r>
            <a:r>
              <a:rPr lang="id-ID" dirty="0"/>
              <a:t> dan </a:t>
            </a:r>
            <a:r>
              <a:rPr lang="id-ID" i="1" dirty="0"/>
              <a:t>‘aqidah</a:t>
            </a:r>
            <a:r>
              <a:rPr lang="id-ID" dirty="0"/>
              <a:t>adalah sebuah keyakinan itu tersimpul dengan kokoh di dalam hati, bersifat mengikat serta mengandung perjanjian yang utuh (</a:t>
            </a:r>
            <a:r>
              <a:rPr lang="ar-SA" dirty="0"/>
              <a:t>(مبني</a:t>
            </a:r>
            <a:r>
              <a:rPr lang="id-ID" dirty="0"/>
              <a:t>.(Yunahar Ilyas, 2013:1)</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en-US"/>
          </a:p>
        </p:txBody>
      </p:sp>
      <p:pic>
        <p:nvPicPr>
          <p:cNvPr id="23555" name="Picture 4" descr="D:\Sultoni\PAI UM\Gambar PAI\Tauhid-Syirk\mn0mwx.jpg"/>
          <p:cNvPicPr>
            <a:picLocks noGrp="1" noChangeAspect="1" noChangeArrowheads="1"/>
          </p:cNvPicPr>
          <p:nvPr>
            <p:ph idx="1"/>
          </p:nvPr>
        </p:nvPicPr>
        <p:blipFill>
          <a:blip r:embed="rId2"/>
          <a:srcRect/>
          <a:stretch>
            <a:fillRect/>
          </a:stretch>
        </p:blipFill>
        <p:spPr>
          <a:xfrm>
            <a:off x="3810000" y="1371600"/>
            <a:ext cx="5105400" cy="4800600"/>
          </a:xfrm>
          <a:noFill/>
        </p:spPr>
      </p:pic>
      <p:pic>
        <p:nvPicPr>
          <p:cNvPr id="23556" name="Picture 5"/>
          <p:cNvPicPr>
            <a:picLocks noChangeAspect="1" noChangeArrowheads="1"/>
          </p:cNvPicPr>
          <p:nvPr/>
        </p:nvPicPr>
        <p:blipFill>
          <a:blip r:embed="rId3"/>
          <a:srcRect/>
          <a:stretch>
            <a:fillRect/>
          </a:stretch>
        </p:blipFill>
        <p:spPr bwMode="auto">
          <a:xfrm>
            <a:off x="508000" y="1095375"/>
            <a:ext cx="2997200" cy="2790825"/>
          </a:xfrm>
          <a:prstGeom prst="rect">
            <a:avLst/>
          </a:prstGeom>
          <a:noFill/>
          <a:ln w="9525">
            <a:noFill/>
            <a:miter lim="800000"/>
            <a:headEnd/>
            <a:tailEnd/>
          </a:ln>
        </p:spPr>
      </p:pic>
      <p:pic>
        <p:nvPicPr>
          <p:cNvPr id="23557" name="Picture 6"/>
          <p:cNvPicPr>
            <a:picLocks noChangeAspect="1" noChangeArrowheads="1"/>
          </p:cNvPicPr>
          <p:nvPr/>
        </p:nvPicPr>
        <p:blipFill>
          <a:blip r:embed="rId4"/>
          <a:srcRect/>
          <a:stretch>
            <a:fillRect/>
          </a:stretch>
        </p:blipFill>
        <p:spPr bwMode="auto">
          <a:xfrm>
            <a:off x="304800" y="4219575"/>
            <a:ext cx="3276600" cy="24860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US"/>
          </a:p>
        </p:txBody>
      </p:sp>
      <p:pic>
        <p:nvPicPr>
          <p:cNvPr id="24579" name="Picture 4"/>
          <p:cNvPicPr>
            <a:picLocks noGrp="1" noChangeAspect="1" noChangeArrowheads="1"/>
          </p:cNvPicPr>
          <p:nvPr>
            <p:ph idx="1"/>
          </p:nvPr>
        </p:nvPicPr>
        <p:blipFill>
          <a:blip r:embed="rId2"/>
          <a:srcRect/>
          <a:stretch>
            <a:fillRect/>
          </a:stretch>
        </p:blipFill>
        <p:spPr>
          <a:xfrm>
            <a:off x="5257800" y="3733800"/>
            <a:ext cx="3657600" cy="2971800"/>
          </a:xfrm>
          <a:noFill/>
        </p:spPr>
      </p:pic>
      <p:pic>
        <p:nvPicPr>
          <p:cNvPr id="24580" name="Picture 6"/>
          <p:cNvPicPr>
            <a:picLocks noChangeAspect="1" noChangeArrowheads="1"/>
          </p:cNvPicPr>
          <p:nvPr/>
        </p:nvPicPr>
        <p:blipFill>
          <a:blip r:embed="rId3"/>
          <a:srcRect/>
          <a:stretch>
            <a:fillRect/>
          </a:stretch>
        </p:blipFill>
        <p:spPr bwMode="auto">
          <a:xfrm>
            <a:off x="304800" y="1524000"/>
            <a:ext cx="4648200" cy="4495800"/>
          </a:xfrm>
          <a:prstGeom prst="rect">
            <a:avLst/>
          </a:prstGeom>
          <a:noFill/>
          <a:ln w="9525">
            <a:noFill/>
            <a:miter lim="800000"/>
            <a:headEnd/>
            <a:tailEnd/>
          </a:ln>
        </p:spPr>
      </p:pic>
      <p:pic>
        <p:nvPicPr>
          <p:cNvPr id="24581" name="Picture 8"/>
          <p:cNvPicPr>
            <a:picLocks noChangeAspect="1" noChangeArrowheads="1"/>
          </p:cNvPicPr>
          <p:nvPr/>
        </p:nvPicPr>
        <p:blipFill>
          <a:blip r:embed="rId4"/>
          <a:srcRect/>
          <a:stretch>
            <a:fillRect/>
          </a:stretch>
        </p:blipFill>
        <p:spPr bwMode="auto">
          <a:xfrm>
            <a:off x="5205413" y="609600"/>
            <a:ext cx="3633787" cy="2971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US" b="1" dirty="0">
                <a:solidFill>
                  <a:srgbClr val="003300"/>
                </a:solidFill>
              </a:rPr>
              <a:t>UREGENSI SYAHADAT</a:t>
            </a:r>
          </a:p>
        </p:txBody>
      </p:sp>
      <p:sp>
        <p:nvSpPr>
          <p:cNvPr id="6147" name="Rectangle 3"/>
          <p:cNvSpPr>
            <a:spLocks noGrp="1" noChangeArrowheads="1"/>
          </p:cNvSpPr>
          <p:nvPr>
            <p:ph type="body" idx="1"/>
          </p:nvPr>
        </p:nvSpPr>
        <p:spPr/>
        <p:txBody>
          <a:bodyPr/>
          <a:lstStyle/>
          <a:p>
            <a:pPr algn="r" rtl="1">
              <a:buFont typeface="Wingdings" pitchFamily="2" charset="2"/>
              <a:buNone/>
            </a:pPr>
            <a:r>
              <a:rPr lang="en-US" sz="2500">
                <a:solidFill>
                  <a:srgbClr val="000066"/>
                </a:solidFill>
              </a:rPr>
              <a:t>	</a:t>
            </a:r>
            <a:r>
              <a:rPr lang="ar-SA" sz="2500">
                <a:solidFill>
                  <a:srgbClr val="000066"/>
                </a:solidFill>
                <a:cs typeface="Traditional Arabic" pitchFamily="2" charset="-78"/>
              </a:rPr>
              <a:t>قال رسول الله صلى اللـه عليه و سلم: بني الإسلام على خمس شهادة أن لا إلـه إلا اللـه و أن محـمدا رسولـ اللـه, و إقام الصلاة, و إيتاء الزكاة, و الحج, و صوم رمضان</a:t>
            </a:r>
            <a:r>
              <a:rPr lang="ar-SA" sz="1500">
                <a:solidFill>
                  <a:srgbClr val="000066"/>
                </a:solidFill>
                <a:cs typeface="Traditional Arabic" pitchFamily="2" charset="-78"/>
              </a:rPr>
              <a:t>. (رواه البخاري عن ابن عمر)</a:t>
            </a:r>
            <a:r>
              <a:rPr lang="ar-SA" sz="2500">
                <a:solidFill>
                  <a:srgbClr val="000066"/>
                </a:solidFill>
              </a:rPr>
              <a:t> </a:t>
            </a:r>
            <a:endParaRPr lang="en-US" sz="2500">
              <a:solidFill>
                <a:srgbClr val="000066"/>
              </a:solidFill>
            </a:endParaRPr>
          </a:p>
          <a:p>
            <a:pPr>
              <a:buFont typeface="Wingdings" pitchFamily="2" charset="2"/>
              <a:buNone/>
            </a:pPr>
            <a:endParaRPr lang="en-US" sz="800">
              <a:solidFill>
                <a:srgbClr val="000066"/>
              </a:solidFill>
            </a:endParaRPr>
          </a:p>
          <a:p>
            <a:pPr>
              <a:buFont typeface="Wingdings" pitchFamily="2" charset="2"/>
              <a:buNone/>
            </a:pPr>
            <a:r>
              <a:rPr lang="en-US" sz="2500">
                <a:solidFill>
                  <a:srgbClr val="000066"/>
                </a:solidFill>
              </a:rPr>
              <a:t>	Rasulullah SAW bersabda: “Islam dibangun atas lima hal – kesaksian bahwa tiada tuhan selain Allah dan bahwa Muhammad SAW adalah utusan Allah, mendirikan shalat, menunaikan zakat, hajji dan puasa Ramadlan.” </a:t>
            </a:r>
            <a:r>
              <a:rPr lang="en-US" sz="1000">
                <a:solidFill>
                  <a:srgbClr val="000066"/>
                </a:solidFill>
              </a:rPr>
              <a:t>(HR Bukhari dari Abdullah bin Umar)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7166"/>
            <a:ext cx="7772400" cy="857256"/>
          </a:xfrm>
        </p:spPr>
        <p:txBody>
          <a:bodyPr>
            <a:normAutofit/>
          </a:bodyPr>
          <a:lstStyle/>
          <a:p>
            <a:pPr algn="ctr"/>
            <a:r>
              <a:rPr lang="en-US" b="1" dirty="0"/>
              <a:t>MAKNA </a:t>
            </a:r>
            <a:r>
              <a:rPr lang="ar-SA" b="1" dirty="0"/>
              <a:t>لاإِلَهَ إِلاَّ الله </a:t>
            </a:r>
            <a:endParaRPr lang="en-US" b="1" dirty="0"/>
          </a:p>
        </p:txBody>
      </p:sp>
      <p:sp>
        <p:nvSpPr>
          <p:cNvPr id="3" name="Content Placeholder 2"/>
          <p:cNvSpPr>
            <a:spLocks noGrp="1"/>
          </p:cNvSpPr>
          <p:nvPr>
            <p:ph sz="quarter" idx="1"/>
          </p:nvPr>
        </p:nvSpPr>
        <p:spPr/>
        <p:txBody>
          <a:bodyPr>
            <a:normAutofit fontScale="92500" lnSpcReduction="20000"/>
          </a:bodyPr>
          <a:lstStyle/>
          <a:p>
            <a:pPr algn="ctr">
              <a:buNone/>
            </a:pPr>
            <a:r>
              <a:rPr lang="ar-SA" sz="3200" b="1" dirty="0"/>
              <a:t>لَاإِلَهَ إِلاَّ الله مُحَمَّدٌ رَّسُوُلُ اللهِ</a:t>
            </a:r>
          </a:p>
          <a:p>
            <a:r>
              <a:rPr lang="id-ID" sz="3200" i="1" dirty="0"/>
              <a:t>La</a:t>
            </a:r>
            <a:r>
              <a:rPr lang="id-ID" sz="3200" dirty="0"/>
              <a:t> yang terdapat pada awal </a:t>
            </a:r>
            <a:r>
              <a:rPr lang="id-ID" sz="3200" i="1" dirty="0"/>
              <a:t>iqrar La Ilaha Illallah</a:t>
            </a:r>
            <a:r>
              <a:rPr lang="id-ID" sz="3200" dirty="0"/>
              <a:t> adalah </a:t>
            </a:r>
            <a:r>
              <a:rPr lang="id-ID" sz="3200" i="1" dirty="0"/>
              <a:t>La Nafiyata Liljinsi</a:t>
            </a:r>
            <a:r>
              <a:rPr lang="id-ID" sz="3200" dirty="0"/>
              <a:t>, yaitu huruf Nafi yang menafikan segala macam jenis ilah</a:t>
            </a:r>
            <a:endParaRPr lang="en-US" sz="3200" dirty="0"/>
          </a:p>
          <a:p>
            <a:r>
              <a:rPr lang="id-ID" sz="3200" i="1" dirty="0"/>
              <a:t>Illa</a:t>
            </a:r>
            <a:r>
              <a:rPr lang="id-ID" sz="3200" dirty="0"/>
              <a:t> adalah huruf istisna (pengecualian) yang mengecualikan Allah </a:t>
            </a:r>
            <a:r>
              <a:rPr lang="id-ID" sz="3200" i="1" dirty="0"/>
              <a:t>subhanahu wa ta’ala</a:t>
            </a:r>
            <a:r>
              <a:rPr lang="id-ID" sz="3200" dirty="0"/>
              <a:t> dari segala macam jenis ilah yang dinafikan</a:t>
            </a:r>
            <a:r>
              <a:rPr lang="en-US" sz="3200" dirty="0"/>
              <a:t>.</a:t>
            </a:r>
            <a:r>
              <a:rPr lang="id-ID" sz="2800" i="1" dirty="0"/>
              <a:t> Illa </a:t>
            </a:r>
            <a:r>
              <a:rPr lang="id-ID" sz="2800" dirty="0"/>
              <a:t>berfungsi mengitsbatkan kalimat yang manfi</a:t>
            </a:r>
            <a:r>
              <a:rPr lang="en-US" sz="2800" dirty="0"/>
              <a:t>.</a:t>
            </a:r>
            <a:endParaRPr lang="en-US" sz="3200" dirty="0"/>
          </a:p>
          <a:p>
            <a:r>
              <a:rPr lang="id-ID" sz="3200" dirty="0"/>
              <a:t>Dalam kaidah bahasa arab </a:t>
            </a:r>
            <a:r>
              <a:rPr lang="id-ID" sz="3200" i="1" dirty="0"/>
              <a:t>itsbat</a:t>
            </a:r>
            <a:r>
              <a:rPr lang="id-ID" sz="3200" dirty="0"/>
              <a:t> sesudah </a:t>
            </a:r>
            <a:r>
              <a:rPr lang="id-ID" sz="3200" i="1" dirty="0"/>
              <a:t>manfi</a:t>
            </a:r>
            <a:r>
              <a:rPr lang="id-ID" sz="3200" dirty="0"/>
              <a:t> itu mempunyai maksud </a:t>
            </a:r>
            <a:r>
              <a:rPr lang="id-ID" sz="3200" i="1" dirty="0"/>
              <a:t>alhashru</a:t>
            </a:r>
            <a:r>
              <a:rPr lang="id-ID" sz="3200" dirty="0"/>
              <a:t> (membatasi) dan </a:t>
            </a:r>
            <a:r>
              <a:rPr lang="id-ID" sz="3200" i="1" dirty="0"/>
              <a:t>taukid</a:t>
            </a:r>
            <a:r>
              <a:rPr lang="id-ID" sz="3200" dirty="0"/>
              <a:t> (menguatkan)</a:t>
            </a:r>
            <a:endParaRPr lang="en-US" sz="32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3825046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b="1" dirty="0"/>
              <a:t>لا معبود بحق </a:t>
            </a:r>
            <a:r>
              <a:rPr lang="ar-SA" dirty="0"/>
              <a:t>إِلَّا اللَّهُ </a:t>
            </a:r>
            <a:endParaRPr lang="en-US" b="1" dirty="0"/>
          </a:p>
        </p:txBody>
      </p:sp>
      <p:sp>
        <p:nvSpPr>
          <p:cNvPr id="3" name="Content Placeholder 2"/>
          <p:cNvSpPr>
            <a:spLocks noGrp="1"/>
          </p:cNvSpPr>
          <p:nvPr>
            <p:ph sz="quarter" idx="1"/>
          </p:nvPr>
        </p:nvSpPr>
        <p:spPr/>
        <p:txBody>
          <a:bodyPr>
            <a:normAutofit/>
          </a:bodyPr>
          <a:lstStyle/>
          <a:p>
            <a:r>
              <a:rPr lang="id-ID" dirty="0"/>
              <a:t>Allah </a:t>
            </a:r>
            <a:r>
              <a:rPr lang="id-ID" i="1" dirty="0"/>
              <a:t>subhanahu wa ta’ala</a:t>
            </a:r>
            <a:r>
              <a:rPr lang="id-ID" dirty="0"/>
              <a:t> berfirman:</a:t>
            </a:r>
            <a:endParaRPr lang="en-US" dirty="0"/>
          </a:p>
          <a:p>
            <a:pPr algn="r" rtl="1"/>
            <a:r>
              <a:rPr lang="ar-SA" dirty="0"/>
              <a:t>فَاعْلَمْ أَنَّهُ لَا إِلَهَ إِلَّا اللَّهُ وَاسْتَغْفِرْ لِذَنْبِكَ وَلِلْمُؤْمِنِينَ وَالْمُؤْمِنَاتِ وَاللَّهُ يَعْلَمُ مُتَقَلَّبَكُمْ وَمَثْوَاكُمْ</a:t>
            </a:r>
            <a:endParaRPr lang="en-US" dirty="0"/>
          </a:p>
          <a:p>
            <a:pPr>
              <a:buNone/>
            </a:pPr>
            <a:r>
              <a:rPr lang="en-US" dirty="0" err="1"/>
              <a:t>Artinya</a:t>
            </a:r>
            <a:r>
              <a:rPr lang="en-US" dirty="0"/>
              <a:t>: "</a:t>
            </a:r>
            <a:r>
              <a:rPr lang="en-US" dirty="0" err="1"/>
              <a:t>Maka</a:t>
            </a:r>
            <a:r>
              <a:rPr lang="en-US" dirty="0"/>
              <a:t> </a:t>
            </a:r>
            <a:r>
              <a:rPr lang="en-US" dirty="0" err="1"/>
              <a:t>ketahuilah</a:t>
            </a:r>
            <a:r>
              <a:rPr lang="en-US" dirty="0"/>
              <a:t>, </a:t>
            </a:r>
            <a:r>
              <a:rPr lang="en-US" dirty="0" err="1"/>
              <a:t>bahwa</a:t>
            </a:r>
            <a:r>
              <a:rPr lang="en-US" dirty="0"/>
              <a:t> </a:t>
            </a:r>
            <a:r>
              <a:rPr lang="en-US" dirty="0" err="1"/>
              <a:t>sesungguhnya</a:t>
            </a:r>
            <a:r>
              <a:rPr lang="en-US" dirty="0"/>
              <a:t> </a:t>
            </a:r>
            <a:r>
              <a:rPr lang="en-US" dirty="0" err="1"/>
              <a:t>tiada</a:t>
            </a:r>
            <a:r>
              <a:rPr lang="en-US" dirty="0"/>
              <a:t> </a:t>
            </a:r>
            <a:r>
              <a:rPr lang="en-US" dirty="0" err="1"/>
              <a:t>Tuhan</a:t>
            </a:r>
            <a:r>
              <a:rPr lang="en-US" dirty="0"/>
              <a:t> yang </a:t>
            </a:r>
            <a:r>
              <a:rPr lang="en-US" dirty="0" err="1"/>
              <a:t>berhak</a:t>
            </a:r>
            <a:r>
              <a:rPr lang="en-US" dirty="0"/>
              <a:t> </a:t>
            </a:r>
            <a:r>
              <a:rPr lang="en-US" dirty="0" err="1"/>
              <a:t>diibadahi</a:t>
            </a:r>
            <a:r>
              <a:rPr lang="en-US" dirty="0"/>
              <a:t> </a:t>
            </a:r>
            <a:r>
              <a:rPr lang="en-US" dirty="0" err="1"/>
              <a:t>melainkan</a:t>
            </a:r>
            <a:r>
              <a:rPr lang="en-US" dirty="0"/>
              <a:t> Allah </a:t>
            </a:r>
            <a:r>
              <a:rPr lang="en-US" dirty="0" err="1"/>
              <a:t>dan</a:t>
            </a:r>
            <a:r>
              <a:rPr lang="en-US" dirty="0"/>
              <a:t> </a:t>
            </a:r>
            <a:r>
              <a:rPr lang="en-US" dirty="0" err="1"/>
              <a:t>mohonlah</a:t>
            </a:r>
            <a:r>
              <a:rPr lang="en-US" dirty="0"/>
              <a:t> </a:t>
            </a:r>
            <a:r>
              <a:rPr lang="en-US" dirty="0" err="1"/>
              <a:t>ampunan</a:t>
            </a:r>
            <a:r>
              <a:rPr lang="en-US" dirty="0"/>
              <a:t> </a:t>
            </a:r>
            <a:r>
              <a:rPr lang="en-US" dirty="0" err="1"/>
              <a:t>atas</a:t>
            </a:r>
            <a:r>
              <a:rPr lang="en-US" dirty="0"/>
              <a:t> </a:t>
            </a:r>
            <a:r>
              <a:rPr lang="en-US" dirty="0" err="1"/>
              <a:t>dosamu</a:t>
            </a:r>
            <a:r>
              <a:rPr lang="en-US" dirty="0"/>
              <a:t> </a:t>
            </a:r>
            <a:r>
              <a:rPr lang="en-US" dirty="0" err="1"/>
              <a:t>dan</a:t>
            </a:r>
            <a:r>
              <a:rPr lang="en-US" dirty="0"/>
              <a:t> </a:t>
            </a:r>
            <a:r>
              <a:rPr lang="en-US" dirty="0" err="1"/>
              <a:t>atas</a:t>
            </a:r>
            <a:r>
              <a:rPr lang="en-US" dirty="0"/>
              <a:t> (</a:t>
            </a:r>
            <a:r>
              <a:rPr lang="en-US" dirty="0" err="1"/>
              <a:t>dosa</a:t>
            </a:r>
            <a:r>
              <a:rPr lang="en-US" dirty="0"/>
              <a:t>) </a:t>
            </a:r>
            <a:r>
              <a:rPr lang="en-US" dirty="0" err="1"/>
              <a:t>orang-orang</a:t>
            </a:r>
            <a:r>
              <a:rPr lang="en-US" dirty="0"/>
              <a:t> </a:t>
            </a:r>
            <a:r>
              <a:rPr lang="en-US" dirty="0" err="1"/>
              <a:t>mukmin</a:t>
            </a:r>
            <a:r>
              <a:rPr lang="en-US" dirty="0"/>
              <a:t>, </a:t>
            </a:r>
            <a:r>
              <a:rPr lang="en-US" dirty="0" err="1"/>
              <a:t>laki-laki</a:t>
            </a:r>
            <a:r>
              <a:rPr lang="en-US" dirty="0"/>
              <a:t> </a:t>
            </a:r>
            <a:r>
              <a:rPr lang="en-US" dirty="0" err="1"/>
              <a:t>dan</a:t>
            </a:r>
            <a:r>
              <a:rPr lang="en-US" dirty="0"/>
              <a:t> </a:t>
            </a:r>
            <a:r>
              <a:rPr lang="en-US" dirty="0" err="1"/>
              <a:t>perempuan</a:t>
            </a:r>
            <a:r>
              <a:rPr lang="en-US" dirty="0"/>
              <a:t>. </a:t>
            </a:r>
            <a:r>
              <a:rPr lang="en-US" dirty="0" err="1"/>
              <a:t>dan</a:t>
            </a:r>
            <a:r>
              <a:rPr lang="en-US" dirty="0"/>
              <a:t> Allah </a:t>
            </a:r>
            <a:r>
              <a:rPr lang="en-US" dirty="0" err="1"/>
              <a:t>mengetahui</a:t>
            </a:r>
            <a:r>
              <a:rPr lang="en-US" dirty="0"/>
              <a:t> </a:t>
            </a:r>
            <a:r>
              <a:rPr lang="en-US" dirty="0" err="1"/>
              <a:t>tempat</a:t>
            </a:r>
            <a:r>
              <a:rPr lang="en-US" dirty="0"/>
              <a:t> </a:t>
            </a:r>
            <a:r>
              <a:rPr lang="en-US" dirty="0" err="1"/>
              <a:t>kamu</a:t>
            </a:r>
            <a:r>
              <a:rPr lang="en-US" dirty="0"/>
              <a:t> </a:t>
            </a:r>
            <a:r>
              <a:rPr lang="en-US" dirty="0" err="1"/>
              <a:t>berusaha</a:t>
            </a:r>
            <a:r>
              <a:rPr lang="en-US" dirty="0"/>
              <a:t> </a:t>
            </a:r>
            <a:r>
              <a:rPr lang="en-US" dirty="0" err="1"/>
              <a:t>dan</a:t>
            </a:r>
            <a:r>
              <a:rPr lang="en-US" dirty="0"/>
              <a:t> </a:t>
            </a:r>
            <a:r>
              <a:rPr lang="en-US" dirty="0" err="1"/>
              <a:t>tempat</a:t>
            </a:r>
            <a:r>
              <a:rPr lang="en-US" dirty="0"/>
              <a:t> </a:t>
            </a:r>
            <a:r>
              <a:rPr lang="en-US" dirty="0" err="1"/>
              <a:t>kamu</a:t>
            </a:r>
            <a:r>
              <a:rPr lang="en-US" dirty="0"/>
              <a:t> </a:t>
            </a:r>
            <a:r>
              <a:rPr lang="en-US" dirty="0" err="1"/>
              <a:t>tinggal</a:t>
            </a:r>
            <a:r>
              <a:rPr lang="en-US" dirty="0"/>
              <a:t>.” </a:t>
            </a:r>
            <a:r>
              <a:rPr lang="en-US" b="1" dirty="0"/>
              <a:t>(</a:t>
            </a:r>
            <a:r>
              <a:rPr lang="en-US" b="1" dirty="0" err="1"/>
              <a:t>QS.Muhammad</a:t>
            </a:r>
            <a:r>
              <a:rPr lang="en-US" b="1" dirty="0"/>
              <a:t>: 19).</a:t>
            </a:r>
            <a:endParaRPr lang="en-US" dirty="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لا مقصود إِلَّا اللَّهُ </a:t>
            </a:r>
            <a:endParaRPr lang="en-US" dirty="0"/>
          </a:p>
        </p:txBody>
      </p:sp>
      <p:sp>
        <p:nvSpPr>
          <p:cNvPr id="3" name="Content Placeholder 2"/>
          <p:cNvSpPr>
            <a:spLocks noGrp="1"/>
          </p:cNvSpPr>
          <p:nvPr>
            <p:ph sz="quarter" idx="1"/>
          </p:nvPr>
        </p:nvSpPr>
        <p:spPr/>
        <p:txBody>
          <a:bodyPr/>
          <a:lstStyle/>
          <a:p>
            <a:pPr rtl="1"/>
            <a:r>
              <a:rPr lang="id-ID" dirty="0"/>
              <a:t>Nabi </a:t>
            </a:r>
            <a:r>
              <a:rPr lang="id-ID" i="1" dirty="0"/>
              <a:t>shallallahu ‘alaihi wa sallam</a:t>
            </a:r>
            <a:r>
              <a:rPr lang="id-ID" dirty="0"/>
              <a:t>. bersabda:</a:t>
            </a:r>
            <a:endParaRPr lang="en-US" dirty="0"/>
          </a:p>
          <a:p>
            <a:pPr algn="r" rtl="1"/>
            <a:r>
              <a:rPr lang="ar-SA" dirty="0"/>
              <a:t>وروى زيْدُ بن أرْقَم ، عن النبيِّ صلى الله عليه وسلم ؛ أنه قال : "مَنْ قَالَ : لاَ إِلَهَ إِلاَّ اللَّهُ مُخْلِصاً دَخَلَ الجَنَّةَ</a:t>
            </a:r>
            <a:r>
              <a:rPr lang="id-ID" dirty="0"/>
              <a:t>.</a:t>
            </a:r>
            <a:r>
              <a:rPr lang="ar-SA" dirty="0"/>
              <a:t>(صحيح رواه أحمد)</a:t>
            </a:r>
            <a:endParaRPr lang="en-US" dirty="0"/>
          </a:p>
          <a:p>
            <a:r>
              <a:rPr lang="en-US" dirty="0"/>
              <a:t>“</a:t>
            </a:r>
            <a:r>
              <a:rPr lang="en-US" dirty="0" err="1"/>
              <a:t>Barang</a:t>
            </a:r>
            <a:r>
              <a:rPr lang="en-US" dirty="0"/>
              <a:t> </a:t>
            </a:r>
            <a:r>
              <a:rPr lang="en-US" dirty="0" err="1"/>
              <a:t>siapa</a:t>
            </a:r>
            <a:r>
              <a:rPr lang="en-US" dirty="0"/>
              <a:t> yang </a:t>
            </a:r>
            <a:r>
              <a:rPr lang="en-US" dirty="0" err="1"/>
              <a:t>mengucapkan</a:t>
            </a:r>
            <a:r>
              <a:rPr lang="en-US" dirty="0"/>
              <a:t> </a:t>
            </a:r>
            <a:r>
              <a:rPr lang="en-US" dirty="0" err="1"/>
              <a:t>laaha</a:t>
            </a:r>
            <a:r>
              <a:rPr lang="en-US" dirty="0"/>
              <a:t> </a:t>
            </a:r>
            <a:r>
              <a:rPr lang="en-US" dirty="0" err="1"/>
              <a:t>illa</a:t>
            </a:r>
            <a:r>
              <a:rPr lang="en-US" dirty="0"/>
              <a:t> Allah </a:t>
            </a:r>
            <a:r>
              <a:rPr lang="en-US" dirty="0" err="1"/>
              <a:t>dengan</a:t>
            </a:r>
            <a:r>
              <a:rPr lang="en-US" dirty="0"/>
              <a:t> </a:t>
            </a:r>
            <a:r>
              <a:rPr lang="en-US" dirty="0" err="1"/>
              <a:t>ikhlash</a:t>
            </a:r>
            <a:r>
              <a:rPr lang="en-US" dirty="0"/>
              <a:t> </a:t>
            </a:r>
            <a:r>
              <a:rPr lang="en-US" dirty="0" err="1"/>
              <a:t>maka</a:t>
            </a:r>
            <a:r>
              <a:rPr lang="en-US" dirty="0"/>
              <a:t> </a:t>
            </a:r>
            <a:r>
              <a:rPr lang="en-US" dirty="0" err="1"/>
              <a:t>akan</a:t>
            </a:r>
            <a:r>
              <a:rPr lang="en-US" dirty="0"/>
              <a:t> </a:t>
            </a:r>
            <a:r>
              <a:rPr lang="en-US" dirty="0" err="1"/>
              <a:t>masuk</a:t>
            </a:r>
            <a:r>
              <a:rPr lang="en-US" dirty="0"/>
              <a:t> </a:t>
            </a:r>
            <a:r>
              <a:rPr lang="en-US" dirty="0" err="1"/>
              <a:t>syurga</a:t>
            </a:r>
            <a:r>
              <a:rPr lang="en-US" dirty="0"/>
              <a:t> (HR. Ahmad)”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لا مدعوا إِلَّا اللَّهُ </a:t>
            </a:r>
            <a:endParaRPr lang="en-US" dirty="0"/>
          </a:p>
        </p:txBody>
      </p:sp>
      <p:sp>
        <p:nvSpPr>
          <p:cNvPr id="3" name="Content Placeholder 2"/>
          <p:cNvSpPr>
            <a:spLocks noGrp="1"/>
          </p:cNvSpPr>
          <p:nvPr>
            <p:ph sz="quarter" idx="1"/>
          </p:nvPr>
        </p:nvSpPr>
        <p:spPr/>
        <p:txBody>
          <a:bodyPr>
            <a:normAutofit/>
          </a:bodyPr>
          <a:lstStyle/>
          <a:p>
            <a:pPr algn="r" rtl="1"/>
            <a:r>
              <a:rPr lang="ar-SA" dirty="0"/>
              <a:t>{إِيَّاكَ نَعْبُدُ وَإِيَّاكَ نَسْتَعِينُ} [الفاتحة: 5]</a:t>
            </a:r>
          </a:p>
          <a:p>
            <a:r>
              <a:rPr lang="en-US" dirty="0" err="1"/>
              <a:t>Hanya</a:t>
            </a:r>
            <a:r>
              <a:rPr lang="en-US" dirty="0"/>
              <a:t> </a:t>
            </a:r>
            <a:r>
              <a:rPr lang="en-US" dirty="0" err="1"/>
              <a:t>kepada</a:t>
            </a:r>
            <a:r>
              <a:rPr lang="en-US" dirty="0"/>
              <a:t> Mu </a:t>
            </a:r>
            <a:r>
              <a:rPr lang="en-US" dirty="0" err="1"/>
              <a:t>lah</a:t>
            </a:r>
            <a:r>
              <a:rPr lang="en-US" dirty="0"/>
              <a:t> kami </a:t>
            </a:r>
            <a:r>
              <a:rPr lang="en-US" dirty="0" err="1"/>
              <a:t>menyembah</a:t>
            </a:r>
            <a:r>
              <a:rPr lang="en-US" dirty="0"/>
              <a:t> </a:t>
            </a:r>
            <a:r>
              <a:rPr lang="en-US" dirty="0" err="1"/>
              <a:t>dan</a:t>
            </a:r>
            <a:r>
              <a:rPr lang="en-US" dirty="0"/>
              <a:t> </a:t>
            </a:r>
            <a:r>
              <a:rPr lang="en-US" dirty="0" err="1"/>
              <a:t>memohon</a:t>
            </a:r>
            <a:r>
              <a:rPr lang="en-US" dirty="0"/>
              <a:t> </a:t>
            </a:r>
            <a:r>
              <a:rPr lang="en-US" dirty="0" err="1"/>
              <a:t>pertolongan</a:t>
            </a:r>
            <a:r>
              <a:rPr lang="en-US" dirty="0"/>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err="1" smtClean="0"/>
              <a:t>syirik</a:t>
            </a:r>
            <a:r>
              <a:rPr lang="en-US" dirty="0" smtClean="0"/>
              <a:t> </a:t>
            </a:r>
          </a:p>
          <a:p>
            <a:r>
              <a:rPr lang="en-US" dirty="0" err="1" smtClean="0"/>
              <a:t>Tdk</a:t>
            </a:r>
            <a:r>
              <a:rPr lang="en-US" dirty="0" smtClean="0"/>
              <a:t> </a:t>
            </a:r>
            <a:r>
              <a:rPr lang="en-US" dirty="0" err="1" smtClean="0"/>
              <a:t>meyakini</a:t>
            </a:r>
            <a:r>
              <a:rPr lang="en-US" dirty="0" smtClean="0"/>
              <a:t> </a:t>
            </a:r>
            <a:r>
              <a:rPr lang="en-US" dirty="0" err="1" smtClean="0"/>
              <a:t>salah</a:t>
            </a:r>
            <a:r>
              <a:rPr lang="en-US" dirty="0" smtClean="0"/>
              <a:t> </a:t>
            </a:r>
            <a:r>
              <a:rPr lang="en-US" dirty="0" err="1" smtClean="0"/>
              <a:t>satu</a:t>
            </a:r>
            <a:r>
              <a:rPr lang="en-US" dirty="0" smtClean="0"/>
              <a:t> </a:t>
            </a:r>
            <a:r>
              <a:rPr lang="en-US" dirty="0" err="1" smtClean="0"/>
              <a:t>dari</a:t>
            </a:r>
            <a:r>
              <a:rPr lang="en-US" dirty="0" smtClean="0"/>
              <a:t> </a:t>
            </a:r>
            <a:r>
              <a:rPr lang="en-US" dirty="0" err="1" smtClean="0"/>
              <a:t>rukun</a:t>
            </a:r>
            <a:r>
              <a:rPr lang="en-US" dirty="0" smtClean="0"/>
              <a:t> </a:t>
            </a:r>
            <a:r>
              <a:rPr lang="en-US" dirty="0" err="1" smtClean="0"/>
              <a:t>iman</a:t>
            </a:r>
            <a:r>
              <a:rPr lang="en-US" dirty="0" smtClean="0"/>
              <a:t> </a:t>
            </a:r>
            <a:r>
              <a:rPr lang="en-US" dirty="0" err="1" smtClean="0"/>
              <a:t>yg</a:t>
            </a:r>
            <a:r>
              <a:rPr lang="en-US" dirty="0" smtClean="0"/>
              <a:t> 6</a:t>
            </a:r>
          </a:p>
          <a:p>
            <a:r>
              <a:rPr lang="en-US" dirty="0" err="1" smtClean="0"/>
              <a:t>Tdk</a:t>
            </a:r>
            <a:r>
              <a:rPr lang="en-US" dirty="0" smtClean="0"/>
              <a:t> </a:t>
            </a:r>
            <a:r>
              <a:rPr lang="en-US" dirty="0" err="1" smtClean="0"/>
              <a:t>menyakini</a:t>
            </a:r>
            <a:r>
              <a:rPr lang="en-US" dirty="0" smtClean="0"/>
              <a:t> </a:t>
            </a:r>
            <a:r>
              <a:rPr lang="en-US" dirty="0" err="1" smtClean="0"/>
              <a:t>salah</a:t>
            </a:r>
            <a:r>
              <a:rPr lang="en-US" dirty="0" smtClean="0"/>
              <a:t> </a:t>
            </a:r>
            <a:r>
              <a:rPr lang="en-US" dirty="0" err="1" smtClean="0"/>
              <a:t>satu</a:t>
            </a:r>
            <a:r>
              <a:rPr lang="en-US" dirty="0" smtClean="0"/>
              <a:t> </a:t>
            </a:r>
            <a:r>
              <a:rPr lang="en-US" dirty="0" err="1" smtClean="0"/>
              <a:t>dari</a:t>
            </a:r>
            <a:r>
              <a:rPr lang="en-US" dirty="0" smtClean="0"/>
              <a:t> </a:t>
            </a:r>
            <a:r>
              <a:rPr lang="en-US" dirty="0" err="1" smtClean="0"/>
              <a:t>kewajiban</a:t>
            </a:r>
            <a:r>
              <a:rPr lang="en-US" dirty="0" smtClean="0"/>
              <a:t> </a:t>
            </a:r>
            <a:r>
              <a:rPr lang="en-US" dirty="0" err="1" smtClean="0"/>
              <a:t>pokok</a:t>
            </a:r>
            <a:r>
              <a:rPr lang="en-US" dirty="0" smtClean="0"/>
              <a:t> </a:t>
            </a:r>
            <a:r>
              <a:rPr lang="en-US" dirty="0" err="1" smtClean="0"/>
              <a:t>umat</a:t>
            </a:r>
            <a:r>
              <a:rPr lang="en-US" dirty="0" smtClean="0"/>
              <a:t> </a:t>
            </a:r>
            <a:r>
              <a:rPr lang="en-US" dirty="0" err="1" smtClean="0"/>
              <a:t>islam</a:t>
            </a:r>
            <a:endParaRPr lang="en-US" dirty="0"/>
          </a:p>
        </p:txBody>
      </p:sp>
    </p:spTree>
    <p:extLst>
      <p:ext uri="{BB962C8B-B14F-4D97-AF65-F5344CB8AC3E}">
        <p14:creationId xmlns:p14="http://schemas.microsoft.com/office/powerpoint/2010/main" val="3065601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err="1" smtClean="0"/>
              <a:t>Hati</a:t>
            </a:r>
            <a:r>
              <a:rPr lang="en-US" dirty="0" smtClean="0"/>
              <a:t> </a:t>
            </a:r>
            <a:r>
              <a:rPr lang="en-US" dirty="0" err="1" smtClean="0"/>
              <a:t>tanpa</a:t>
            </a:r>
            <a:r>
              <a:rPr lang="en-US" dirty="0" smtClean="0"/>
              <a:t> </a:t>
            </a:r>
            <a:r>
              <a:rPr lang="en-US" dirty="0" err="1" smtClean="0"/>
              <a:t>lisan</a:t>
            </a:r>
            <a:r>
              <a:rPr lang="en-US" dirty="0" smtClean="0"/>
              <a:t> = </a:t>
            </a:r>
            <a:r>
              <a:rPr lang="en-US" dirty="0" err="1" smtClean="0"/>
              <a:t>kafir</a:t>
            </a:r>
            <a:endParaRPr lang="en-US" dirty="0" smtClean="0"/>
          </a:p>
          <a:p>
            <a:r>
              <a:rPr lang="en-US" dirty="0" err="1" smtClean="0"/>
              <a:t>Lisan</a:t>
            </a:r>
            <a:r>
              <a:rPr lang="en-US" dirty="0" smtClean="0"/>
              <a:t> </a:t>
            </a:r>
            <a:r>
              <a:rPr lang="en-US" dirty="0" err="1" smtClean="0"/>
              <a:t>tanpa</a:t>
            </a:r>
            <a:r>
              <a:rPr lang="en-US" dirty="0" smtClean="0"/>
              <a:t> </a:t>
            </a:r>
            <a:r>
              <a:rPr lang="en-US" dirty="0" err="1" smtClean="0"/>
              <a:t>hati</a:t>
            </a:r>
            <a:r>
              <a:rPr lang="en-US" dirty="0" smtClean="0"/>
              <a:t>  = </a:t>
            </a:r>
            <a:r>
              <a:rPr lang="en-US" dirty="0" err="1" smtClean="0"/>
              <a:t>munafik</a:t>
            </a:r>
            <a:endParaRPr lang="en-US" dirty="0" smtClean="0"/>
          </a:p>
          <a:p>
            <a:r>
              <a:rPr lang="en-US" dirty="0" err="1" smtClean="0"/>
              <a:t>Hati</a:t>
            </a:r>
            <a:r>
              <a:rPr lang="en-US" dirty="0" smtClean="0"/>
              <a:t> + </a:t>
            </a:r>
            <a:r>
              <a:rPr lang="en-US" dirty="0" err="1" smtClean="0"/>
              <a:t>lisan</a:t>
            </a:r>
            <a:r>
              <a:rPr lang="en-US" dirty="0" smtClean="0"/>
              <a:t> – </a:t>
            </a:r>
            <a:r>
              <a:rPr lang="en-US" dirty="0" err="1" smtClean="0"/>
              <a:t>tdk</a:t>
            </a:r>
            <a:r>
              <a:rPr lang="en-US" dirty="0" smtClean="0"/>
              <a:t> di </a:t>
            </a:r>
            <a:r>
              <a:rPr lang="en-US" dirty="0" err="1" smtClean="0"/>
              <a:t>amalkan</a:t>
            </a:r>
            <a:r>
              <a:rPr lang="en-US" dirty="0" smtClean="0"/>
              <a:t> = </a:t>
            </a:r>
            <a:r>
              <a:rPr lang="en-US" dirty="0" err="1" smtClean="0"/>
              <a:t>muslim</a:t>
            </a:r>
            <a:r>
              <a:rPr lang="en-US" dirty="0" smtClean="0"/>
              <a:t> </a:t>
            </a:r>
            <a:r>
              <a:rPr lang="en-US" dirty="0" err="1" smtClean="0"/>
              <a:t>fasiq</a:t>
            </a:r>
            <a:endParaRPr lang="en-US" dirty="0" smtClean="0"/>
          </a:p>
          <a:p>
            <a:r>
              <a:rPr lang="en-US" dirty="0" err="1" smtClean="0"/>
              <a:t>Hati+lisan+amalnya</a:t>
            </a:r>
            <a:r>
              <a:rPr lang="en-US" dirty="0" smtClean="0"/>
              <a:t>= </a:t>
            </a:r>
            <a:r>
              <a:rPr lang="en-US" dirty="0" err="1" smtClean="0"/>
              <a:t>muslim</a:t>
            </a:r>
            <a:r>
              <a:rPr lang="en-US" dirty="0" smtClean="0"/>
              <a:t> </a:t>
            </a:r>
            <a:r>
              <a:rPr lang="en-US" dirty="0" err="1" smtClean="0"/>
              <a:t>sejati</a:t>
            </a:r>
            <a:endParaRPr lang="en-US" dirty="0"/>
          </a:p>
        </p:txBody>
      </p:sp>
    </p:spTree>
    <p:extLst>
      <p:ext uri="{BB962C8B-B14F-4D97-AF65-F5344CB8AC3E}">
        <p14:creationId xmlns:p14="http://schemas.microsoft.com/office/powerpoint/2010/main" val="440862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Terminologi</a:t>
            </a:r>
            <a:r>
              <a:rPr lang="en-US" dirty="0"/>
              <a:t> </a:t>
            </a:r>
            <a:r>
              <a:rPr lang="en-US" dirty="0" err="1"/>
              <a:t>Aqidah</a:t>
            </a:r>
            <a:endParaRPr lang="en-US" dirty="0"/>
          </a:p>
        </p:txBody>
      </p:sp>
      <p:sp>
        <p:nvSpPr>
          <p:cNvPr id="3" name="Content Placeholder 2"/>
          <p:cNvSpPr>
            <a:spLocks noGrp="1"/>
          </p:cNvSpPr>
          <p:nvPr>
            <p:ph sz="quarter" idx="1"/>
          </p:nvPr>
        </p:nvSpPr>
        <p:spPr>
          <a:xfrm>
            <a:off x="914400" y="1447800"/>
            <a:ext cx="7772400" cy="5053034"/>
          </a:xfrm>
        </p:spPr>
        <p:txBody>
          <a:bodyPr>
            <a:normAutofit fontScale="70000" lnSpcReduction="20000"/>
          </a:bodyPr>
          <a:lstStyle/>
          <a:p>
            <a:pPr lvl="0"/>
            <a:r>
              <a:rPr lang="id-ID" dirty="0"/>
              <a:t>Menurut Abu Bakar Jabir Al-Jazairy:</a:t>
            </a:r>
            <a:endParaRPr lang="en-US" dirty="0"/>
          </a:p>
          <a:p>
            <a:pPr algn="r" rtl="1"/>
            <a:r>
              <a:rPr lang="ar-SA" dirty="0"/>
              <a:t>اَلْعَقِيْدَةُ هِيَ مَجْمُوْعَةٌ مِنْ قَضَايَا الْحَقِّ الْبَدِهِيَّةِ الْمُسَلَّمَةِ بِالْعَقْلِ وَالسَّمْعِ وَالْفِطْرَةِ, يَعْقِدُ عَلَيْهَا الْإِنْسَانُ قَلْبَهُ, وَيُثْنَى عَلَيْه صَدْرُهُ جَازِمًا بِصِحَّتِهَا, قَاطِعًا بِوُجُوْدِهَــــــا وَثُبُوْتِــــهَــا لَا يَرَى خِلَافَهَا أَنَّـــهُ يَصِحُّ أَوْ يَكُوْنُ أَبَـــــدًا.</a:t>
            </a:r>
            <a:endParaRPr lang="en-US" dirty="0"/>
          </a:p>
          <a:p>
            <a:pPr>
              <a:buNone/>
            </a:pPr>
            <a:r>
              <a:rPr lang="id-ID" dirty="0"/>
              <a:t>“Aqidah adalah sejumlah kebenaran yang dapat diterima secara umum (aksioma) oleh manusia berdasarkan akal, wahyu dan fithrah. (Kebenaran) itu dipatrikan (olehmanusia) di dalam hati (serta) diyakini kesahihan dan keberadaannya (secara pasti) dan ditolak segala sesuatu yang bertentangan dengan kebenaran itu.” (Al-Jazairy, 1978, hal. 21).</a:t>
            </a:r>
            <a:endParaRPr lang="en-US" dirty="0"/>
          </a:p>
          <a:p>
            <a:pPr lvl="0"/>
            <a:r>
              <a:rPr lang="id-ID" dirty="0"/>
              <a:t>Menurut Hasan Al-Banna:</a:t>
            </a:r>
            <a:endParaRPr lang="en-US" dirty="0"/>
          </a:p>
          <a:p>
            <a:pPr algn="r" rtl="1"/>
            <a:r>
              <a:rPr lang="ar-SA" dirty="0"/>
              <a:t>اَلْعَقائِدُ هِيَ الْأُمُوْرُ الَّتِي يَجِبُ أَنْ يُصَدِّقَ بِهَا قَلْبُكَ وَتَطْمَئِنُّ إِلَيْهَا نَفْسُكَ وَ تَكُوْنُ يَقِيْنًا عِنْدَكَ لَا يُمَازِجُهُ رَيْبٌ وَلَا يُخَالطُهُ شَكٌّ.</a:t>
            </a:r>
            <a:endParaRPr lang="en-US" dirty="0"/>
          </a:p>
          <a:p>
            <a:pPr algn="l">
              <a:buNone/>
            </a:pPr>
            <a:r>
              <a:rPr lang="id-ID" dirty="0"/>
              <a:t>“’Aqa’id, merupakanbentuk jamak dari kata aqidah, yaitu beberapa perkara yang wajib diyakini kebenarannya oleh hati(mu) secara mutlak, yang mendatangkan ketentraman jiwa, menjadi sebuah keyakinan yang tidak bercampuri sedikitpun oleh keragu-raguan” (al-Banna, tt., hal. 465).</a:t>
            </a:r>
            <a:endParaRPr lang="en-US" dirty="0"/>
          </a:p>
          <a:p>
            <a:pPr lvl="0"/>
            <a:r>
              <a:rPr lang="id-ID" dirty="0"/>
              <a:t>Syaikh Taqiyuddin An-Nabhaniy: </a:t>
            </a:r>
            <a:endParaRPr lang="en-US" dirty="0"/>
          </a:p>
          <a:p>
            <a:pPr>
              <a:buNone/>
            </a:pPr>
            <a:r>
              <a:rPr lang="id-ID" dirty="0"/>
              <a:t>Aqidah adalah iman. Iman merupakan pembenaran (keyakinan) yang bersifat pasti (tashdiqu al-jaaziim) yang sesuai dengan kenyataan berdasarkan dalil”.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ox(in)">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80">
                                          <p:stCondLst>
                                            <p:cond delay="0"/>
                                          </p:stCondLst>
                                        </p:cTn>
                                        <p:tgtEl>
                                          <p:spTgt spid="3">
                                            <p:txEl>
                                              <p:pRg st="6" end="6"/>
                                            </p:txEl>
                                          </p:spTgt>
                                        </p:tgtEl>
                                      </p:cBhvr>
                                    </p:animEffect>
                                    <p:anim calcmode="lin" valueType="num">
                                      <p:cBhvr>
                                        <p:cTn id="27"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xEl>
                                              <p:pRg st="6" end="6"/>
                                            </p:txEl>
                                          </p:spTgt>
                                        </p:tgtEl>
                                      </p:cBhvr>
                                      <p:to x="100000" y="60000"/>
                                    </p:animScale>
                                    <p:animScale>
                                      <p:cBhvr>
                                        <p:cTn id="33" dur="166" decel="50000">
                                          <p:stCondLst>
                                            <p:cond delay="676"/>
                                          </p:stCondLst>
                                        </p:cTn>
                                        <p:tgtEl>
                                          <p:spTgt spid="3">
                                            <p:txEl>
                                              <p:pRg st="6" end="6"/>
                                            </p:txEl>
                                          </p:spTgt>
                                        </p:tgtEl>
                                      </p:cBhvr>
                                      <p:to x="100000" y="100000"/>
                                    </p:animScale>
                                    <p:animScale>
                                      <p:cBhvr>
                                        <p:cTn id="34" dur="26">
                                          <p:stCondLst>
                                            <p:cond delay="1312"/>
                                          </p:stCondLst>
                                        </p:cTn>
                                        <p:tgtEl>
                                          <p:spTgt spid="3">
                                            <p:txEl>
                                              <p:pRg st="6" end="6"/>
                                            </p:txEl>
                                          </p:spTgt>
                                        </p:tgtEl>
                                      </p:cBhvr>
                                      <p:to x="100000" y="80000"/>
                                    </p:animScale>
                                    <p:animScale>
                                      <p:cBhvr>
                                        <p:cTn id="35" dur="166" decel="50000">
                                          <p:stCondLst>
                                            <p:cond delay="1338"/>
                                          </p:stCondLst>
                                        </p:cTn>
                                        <p:tgtEl>
                                          <p:spTgt spid="3">
                                            <p:txEl>
                                              <p:pRg st="6" end="6"/>
                                            </p:txEl>
                                          </p:spTgt>
                                        </p:tgtEl>
                                      </p:cBhvr>
                                      <p:to x="100000" y="100000"/>
                                    </p:animScale>
                                    <p:animScale>
                                      <p:cBhvr>
                                        <p:cTn id="36" dur="26">
                                          <p:stCondLst>
                                            <p:cond delay="1642"/>
                                          </p:stCondLst>
                                        </p:cTn>
                                        <p:tgtEl>
                                          <p:spTgt spid="3">
                                            <p:txEl>
                                              <p:pRg st="6" end="6"/>
                                            </p:txEl>
                                          </p:spTgt>
                                        </p:tgtEl>
                                      </p:cBhvr>
                                      <p:to x="100000" y="90000"/>
                                    </p:animScale>
                                    <p:animScale>
                                      <p:cBhvr>
                                        <p:cTn id="37" dur="166" decel="50000">
                                          <p:stCondLst>
                                            <p:cond delay="1668"/>
                                          </p:stCondLst>
                                        </p:cTn>
                                        <p:tgtEl>
                                          <p:spTgt spid="3">
                                            <p:txEl>
                                              <p:pRg st="6" end="6"/>
                                            </p:txEl>
                                          </p:spTgt>
                                        </p:tgtEl>
                                      </p:cBhvr>
                                      <p:to x="100000" y="100000"/>
                                    </p:animScale>
                                    <p:animScale>
                                      <p:cBhvr>
                                        <p:cTn id="38" dur="26">
                                          <p:stCondLst>
                                            <p:cond delay="1808"/>
                                          </p:stCondLst>
                                        </p:cTn>
                                        <p:tgtEl>
                                          <p:spTgt spid="3">
                                            <p:txEl>
                                              <p:pRg st="6" end="6"/>
                                            </p:txEl>
                                          </p:spTgt>
                                        </p:tgtEl>
                                      </p:cBhvr>
                                      <p:to x="100000" y="95000"/>
                                    </p:animScale>
                                    <p:animScale>
                                      <p:cBhvr>
                                        <p:cTn id="39" dur="166" decel="50000">
                                          <p:stCondLst>
                                            <p:cond delay="1834"/>
                                          </p:stCondLst>
                                        </p:cTn>
                                        <p:tgtEl>
                                          <p:spTgt spid="3">
                                            <p:txEl>
                                              <p:pRg st="6" end="6"/>
                                            </p:txEl>
                                          </p:spTgt>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80">
                                          <p:stCondLst>
                                            <p:cond delay="0"/>
                                          </p:stCondLst>
                                        </p:cTn>
                                        <p:tgtEl>
                                          <p:spTgt spid="3">
                                            <p:txEl>
                                              <p:pRg st="7" end="7"/>
                                            </p:txEl>
                                          </p:spTgt>
                                        </p:tgtEl>
                                      </p:cBhvr>
                                    </p:animEffect>
                                    <p:anim calcmode="lin" valueType="num">
                                      <p:cBhvr>
                                        <p:cTn id="43"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3">
                                            <p:txEl>
                                              <p:pRg st="7" end="7"/>
                                            </p:txEl>
                                          </p:spTgt>
                                        </p:tgtEl>
                                      </p:cBhvr>
                                      <p:to x="100000" y="60000"/>
                                    </p:animScale>
                                    <p:animScale>
                                      <p:cBhvr>
                                        <p:cTn id="49" dur="166" decel="50000">
                                          <p:stCondLst>
                                            <p:cond delay="676"/>
                                          </p:stCondLst>
                                        </p:cTn>
                                        <p:tgtEl>
                                          <p:spTgt spid="3">
                                            <p:txEl>
                                              <p:pRg st="7" end="7"/>
                                            </p:txEl>
                                          </p:spTgt>
                                        </p:tgtEl>
                                      </p:cBhvr>
                                      <p:to x="100000" y="100000"/>
                                    </p:animScale>
                                    <p:animScale>
                                      <p:cBhvr>
                                        <p:cTn id="50" dur="26">
                                          <p:stCondLst>
                                            <p:cond delay="1312"/>
                                          </p:stCondLst>
                                        </p:cTn>
                                        <p:tgtEl>
                                          <p:spTgt spid="3">
                                            <p:txEl>
                                              <p:pRg st="7" end="7"/>
                                            </p:txEl>
                                          </p:spTgt>
                                        </p:tgtEl>
                                      </p:cBhvr>
                                      <p:to x="100000" y="80000"/>
                                    </p:animScale>
                                    <p:animScale>
                                      <p:cBhvr>
                                        <p:cTn id="51" dur="166" decel="50000">
                                          <p:stCondLst>
                                            <p:cond delay="1338"/>
                                          </p:stCondLst>
                                        </p:cTn>
                                        <p:tgtEl>
                                          <p:spTgt spid="3">
                                            <p:txEl>
                                              <p:pRg st="7" end="7"/>
                                            </p:txEl>
                                          </p:spTgt>
                                        </p:tgtEl>
                                      </p:cBhvr>
                                      <p:to x="100000" y="100000"/>
                                    </p:animScale>
                                    <p:animScale>
                                      <p:cBhvr>
                                        <p:cTn id="52" dur="26">
                                          <p:stCondLst>
                                            <p:cond delay="1642"/>
                                          </p:stCondLst>
                                        </p:cTn>
                                        <p:tgtEl>
                                          <p:spTgt spid="3">
                                            <p:txEl>
                                              <p:pRg st="7" end="7"/>
                                            </p:txEl>
                                          </p:spTgt>
                                        </p:tgtEl>
                                      </p:cBhvr>
                                      <p:to x="100000" y="90000"/>
                                    </p:animScale>
                                    <p:animScale>
                                      <p:cBhvr>
                                        <p:cTn id="53" dur="166" decel="50000">
                                          <p:stCondLst>
                                            <p:cond delay="1668"/>
                                          </p:stCondLst>
                                        </p:cTn>
                                        <p:tgtEl>
                                          <p:spTgt spid="3">
                                            <p:txEl>
                                              <p:pRg st="7" end="7"/>
                                            </p:txEl>
                                          </p:spTgt>
                                        </p:tgtEl>
                                      </p:cBhvr>
                                      <p:to x="100000" y="100000"/>
                                    </p:animScale>
                                    <p:animScale>
                                      <p:cBhvr>
                                        <p:cTn id="54" dur="26">
                                          <p:stCondLst>
                                            <p:cond delay="1808"/>
                                          </p:stCondLst>
                                        </p:cTn>
                                        <p:tgtEl>
                                          <p:spTgt spid="3">
                                            <p:txEl>
                                              <p:pRg st="7" end="7"/>
                                            </p:txEl>
                                          </p:spTgt>
                                        </p:tgtEl>
                                      </p:cBhvr>
                                      <p:to x="100000" y="95000"/>
                                    </p:animScale>
                                    <p:animScale>
                                      <p:cBhvr>
                                        <p:cTn id="55"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Tauhid</a:t>
            </a:r>
            <a:endParaRPr lang="en-US" dirty="0"/>
          </a:p>
        </p:txBody>
      </p:sp>
      <p:sp>
        <p:nvSpPr>
          <p:cNvPr id="3" name="Content Placeholder 2"/>
          <p:cNvSpPr>
            <a:spLocks noGrp="1"/>
          </p:cNvSpPr>
          <p:nvPr>
            <p:ph sz="quarter" idx="1"/>
          </p:nvPr>
        </p:nvSpPr>
        <p:spPr/>
        <p:txBody>
          <a:bodyPr/>
          <a:lstStyle/>
          <a:p>
            <a:pPr algn="r" rtl="1"/>
            <a:r>
              <a:rPr lang="ar-SA" dirty="0" smtClean="0"/>
              <a:t>وحد يوحد توحيدا </a:t>
            </a:r>
            <a:r>
              <a:rPr lang="id-ID" dirty="0" smtClean="0"/>
              <a:t>= MENGESAKAN</a:t>
            </a:r>
          </a:p>
          <a:p>
            <a:pPr algn="r" rtl="1"/>
            <a:r>
              <a:rPr lang="ar-SA" dirty="0" smtClean="0"/>
              <a:t>الشرح </a:t>
            </a:r>
            <a:r>
              <a:rPr lang="ar-SA" dirty="0"/>
              <a:t>الميسر للقواعد الأربع (1/ 16، بترقيم الشاملة آليا)</a:t>
            </a:r>
          </a:p>
          <a:p>
            <a:pPr algn="r" rtl="1"/>
            <a:r>
              <a:rPr lang="ar-SA" dirty="0"/>
              <a:t>أن التوحيد هو إفراد الله تعالى بما يختصُ به من الربوبية والألوهية والأسماء والصفات,</a:t>
            </a:r>
            <a:endParaRPr lang="en-US" dirty="0"/>
          </a:p>
          <a:p>
            <a:r>
              <a:rPr lang="en-US" dirty="0" err="1"/>
              <a:t>Sesungguhnya</a:t>
            </a:r>
            <a:r>
              <a:rPr lang="en-US" dirty="0"/>
              <a:t> </a:t>
            </a:r>
            <a:r>
              <a:rPr lang="en-US" dirty="0" err="1"/>
              <a:t>tauhid</a:t>
            </a:r>
            <a:r>
              <a:rPr lang="en-US" dirty="0"/>
              <a:t> </a:t>
            </a:r>
            <a:r>
              <a:rPr lang="en-US" dirty="0" err="1"/>
              <a:t>adalah</a:t>
            </a:r>
            <a:r>
              <a:rPr lang="en-US" dirty="0"/>
              <a:t> </a:t>
            </a:r>
            <a:r>
              <a:rPr lang="en-US" dirty="0" err="1"/>
              <a:t>mengesakan</a:t>
            </a:r>
            <a:r>
              <a:rPr lang="en-US" dirty="0"/>
              <a:t> Allah SWT </a:t>
            </a:r>
            <a:r>
              <a:rPr lang="en-US" dirty="0" err="1"/>
              <a:t>dalam</a:t>
            </a:r>
            <a:r>
              <a:rPr lang="en-US" dirty="0"/>
              <a:t> </a:t>
            </a:r>
            <a:r>
              <a:rPr lang="en-US" dirty="0" err="1"/>
              <a:t>segala</a:t>
            </a:r>
            <a:r>
              <a:rPr lang="en-US" dirty="0"/>
              <a:t> </a:t>
            </a:r>
            <a:r>
              <a:rPr lang="en-US" dirty="0" err="1"/>
              <a:t>hal</a:t>
            </a:r>
            <a:r>
              <a:rPr lang="en-US" dirty="0"/>
              <a:t> </a:t>
            </a:r>
            <a:r>
              <a:rPr lang="en-US" dirty="0" err="1"/>
              <a:t>yag</a:t>
            </a:r>
            <a:r>
              <a:rPr lang="en-US" dirty="0"/>
              <a:t> </a:t>
            </a:r>
            <a:r>
              <a:rPr lang="en-US" dirty="0" err="1"/>
              <a:t>Dia</a:t>
            </a:r>
            <a:r>
              <a:rPr lang="en-US" dirty="0"/>
              <a:t> </a:t>
            </a:r>
            <a:r>
              <a:rPr lang="en-US" dirty="0" err="1"/>
              <a:t>khususkan</a:t>
            </a:r>
            <a:r>
              <a:rPr lang="en-US" dirty="0"/>
              <a:t> </a:t>
            </a:r>
            <a:r>
              <a:rPr lang="en-US" dirty="0" err="1"/>
              <a:t>untuk</a:t>
            </a:r>
            <a:r>
              <a:rPr lang="en-US" dirty="0"/>
              <a:t> </a:t>
            </a:r>
            <a:r>
              <a:rPr lang="en-US" dirty="0" err="1"/>
              <a:t>dirinya</a:t>
            </a:r>
            <a:r>
              <a:rPr lang="en-US" dirty="0"/>
              <a:t> </a:t>
            </a:r>
            <a:r>
              <a:rPr lang="en-US" dirty="0" err="1"/>
              <a:t>berupa</a:t>
            </a:r>
            <a:r>
              <a:rPr lang="en-US" dirty="0"/>
              <a:t> </a:t>
            </a:r>
            <a:r>
              <a:rPr lang="en-US" dirty="0" err="1"/>
              <a:t>rububiyah</a:t>
            </a:r>
            <a:r>
              <a:rPr lang="en-US" dirty="0"/>
              <a:t>, </a:t>
            </a:r>
            <a:r>
              <a:rPr lang="en-US" dirty="0" err="1"/>
              <a:t>uluhiyah</a:t>
            </a:r>
            <a:r>
              <a:rPr lang="en-US" dirty="0"/>
              <a:t>, </a:t>
            </a:r>
            <a:r>
              <a:rPr lang="en-US" dirty="0" err="1"/>
              <a:t>Asma</a:t>
            </a:r>
            <a:r>
              <a:rPr lang="en-US" dirty="0"/>
              <a:t>’ </a:t>
            </a:r>
            <a:r>
              <a:rPr lang="en-US" dirty="0" err="1"/>
              <a:t>wa</a:t>
            </a:r>
            <a:r>
              <a:rPr lang="en-US" dirty="0"/>
              <a:t> </a:t>
            </a:r>
            <a:r>
              <a:rPr lang="en-US" dirty="0" err="1"/>
              <a:t>sifat</a:t>
            </a:r>
            <a:r>
              <a:rPr lang="en-US" dirty="0"/>
              <a:t>.</a:t>
            </a:r>
            <a:r>
              <a:rPr lang="ar-SA" dirty="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14290"/>
            <a:ext cx="7772400" cy="1143000"/>
          </a:xfrm>
        </p:spPr>
        <p:txBody>
          <a:bodyPr/>
          <a:lstStyle/>
          <a:p>
            <a:pPr algn="ctr"/>
            <a:r>
              <a:rPr lang="en-US" b="1" dirty="0"/>
              <a:t>MACAM-MACAM TAUHID</a:t>
            </a:r>
          </a:p>
        </p:txBody>
      </p:sp>
      <p:sp>
        <p:nvSpPr>
          <p:cNvPr id="3" name="Content Placeholder 2"/>
          <p:cNvSpPr>
            <a:spLocks noGrp="1"/>
          </p:cNvSpPr>
          <p:nvPr>
            <p:ph sz="quarter" idx="1"/>
          </p:nvPr>
        </p:nvSpPr>
        <p:spPr/>
        <p:txBody>
          <a:bodyPr>
            <a:normAutofit fontScale="85000" lnSpcReduction="10000"/>
          </a:bodyPr>
          <a:lstStyle/>
          <a:p>
            <a:pPr algn="r" rtl="1"/>
            <a:r>
              <a:rPr lang="ar-SA" dirty="0"/>
              <a:t>ولذلك انقسم عند أهل السنة والجماعة إلى ثلاثة أقسام</a:t>
            </a:r>
          </a:p>
          <a:p>
            <a:pPr algn="r" rtl="1"/>
            <a:r>
              <a:rPr lang="ar-SA" dirty="0"/>
              <a:t>توحيد الربوبية وهو إفراد الله تعالى بأفعاله.</a:t>
            </a:r>
          </a:p>
          <a:p>
            <a:pPr algn="r" rtl="1"/>
            <a:r>
              <a:rPr lang="ar-SA" dirty="0"/>
              <a:t>وتوحيد الألوهية وهو إفراد الله تعالى بأفعال العباد.</a:t>
            </a:r>
          </a:p>
          <a:p>
            <a:pPr algn="r" rtl="1"/>
            <a:r>
              <a:rPr lang="ar-SA" dirty="0"/>
              <a:t>وتوحيد الأسماء والصفات وهو إثبات ما أثبته الله تعالى لنفسه في كتابه أو على لسان رسوله صلى الله عليه وسلم, ونفي ما نفاه الله تعالى عن نفسه في كتابه أو على لسان رسوله صلى الله عليه وسلم.</a:t>
            </a:r>
          </a:p>
          <a:p>
            <a:pPr algn="r" rtl="1"/>
            <a:r>
              <a:rPr lang="ar-SA" dirty="0"/>
              <a:t>الشرح الميسر للقواعد الأربع (1/ 16، بترقيم الشاملة آليا</a:t>
            </a:r>
            <a:r>
              <a:rPr lang="ar-SA" dirty="0" smtClean="0"/>
              <a:t>)</a:t>
            </a:r>
            <a:endParaRPr lang="id-ID" dirty="0" smtClean="0"/>
          </a:p>
          <a:p>
            <a:pPr algn="l"/>
            <a:r>
              <a:rPr lang="id-ID" dirty="0" smtClean="0"/>
              <a:t>TAUHID RUBUBIYAH</a:t>
            </a:r>
          </a:p>
          <a:p>
            <a:pPr algn="l"/>
            <a:r>
              <a:rPr lang="id-ID" dirty="0" smtClean="0"/>
              <a:t>TAUHID ULUHIYAH (HANYA ALLAH YANG LAYAK DI IBADAHI)</a:t>
            </a:r>
          </a:p>
          <a:p>
            <a:pPr algn="l"/>
            <a:r>
              <a:rPr lang="id-ID" dirty="0" smtClean="0"/>
              <a:t>TAUHID ASMA’ WA SIFAT(MEYAKINI BAHSANYA ALLAH ADALAH SATU-SATUNYA ZAT YANG MEMILIKI NAMA DAN PERBUATAN YANG MAHA DAHSYAT DIMANA TIDAK ADA SATUPUN MAKHLUK YANG SETARA DENGAN NAMA DAN PERBUATANYA )</a:t>
            </a:r>
            <a:endParaRPr lang="ar-SA" dirty="0"/>
          </a:p>
          <a:p>
            <a:pPr algn="r" rtl="1"/>
            <a:endParaRPr lang="en-US" dirty="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3 </a:t>
            </a:r>
            <a:r>
              <a:rPr lang="en-US" dirty="0" err="1"/>
              <a:t>Tauhid</a:t>
            </a:r>
            <a:r>
              <a:rPr lang="en-US" dirty="0"/>
              <a:t> </a:t>
            </a:r>
            <a:r>
              <a:rPr lang="en-US" dirty="0" err="1"/>
              <a:t>dalam</a:t>
            </a:r>
            <a:r>
              <a:rPr lang="en-US" dirty="0"/>
              <a:t> </a:t>
            </a:r>
            <a:r>
              <a:rPr lang="en-US" dirty="0" err="1"/>
              <a:t>Surat</a:t>
            </a:r>
            <a:r>
              <a:rPr lang="en-US" dirty="0"/>
              <a:t> An-Naas</a:t>
            </a:r>
          </a:p>
        </p:txBody>
      </p:sp>
      <p:sp>
        <p:nvSpPr>
          <p:cNvPr id="3" name="Content Placeholder 2"/>
          <p:cNvSpPr>
            <a:spLocks noGrp="1"/>
          </p:cNvSpPr>
          <p:nvPr>
            <p:ph idx="1"/>
          </p:nvPr>
        </p:nvSpPr>
        <p:spPr/>
        <p:txBody>
          <a:bodyPr rtlCol="0">
            <a:normAutofit/>
          </a:bodyPr>
          <a:lstStyle/>
          <a:p>
            <a:pPr marL="342900" indent="-342900" algn="r" rtl="1" fontAlgn="auto">
              <a:spcAft>
                <a:spcPts val="0"/>
              </a:spcAft>
              <a:defRPr/>
            </a:pPr>
            <a:r>
              <a:rPr lang="ar-SA" sz="4800" b="1" dirty="0">
                <a:cs typeface="Traditional Arabic" pitchFamily="2" charset="-78"/>
              </a:rPr>
              <a:t>قُلْ أَعُوذُ </a:t>
            </a:r>
            <a:r>
              <a:rPr lang="ar-SA" sz="4800" b="1" dirty="0">
                <a:solidFill>
                  <a:srgbClr val="C00000"/>
                </a:solidFill>
                <a:cs typeface="Traditional Arabic" pitchFamily="2" charset="-78"/>
              </a:rPr>
              <a:t>بِرَبِّ</a:t>
            </a:r>
            <a:r>
              <a:rPr lang="ar-SA" sz="4800" b="1" dirty="0">
                <a:cs typeface="Traditional Arabic" pitchFamily="2" charset="-78"/>
              </a:rPr>
              <a:t> النَّاسِ (1)</a:t>
            </a:r>
            <a:r>
              <a:rPr lang="en-US" sz="4800" b="1" dirty="0">
                <a:cs typeface="Traditional Arabic" pitchFamily="2" charset="-78"/>
              </a:rPr>
              <a:t> ←</a:t>
            </a:r>
            <a:r>
              <a:rPr lang="ar-SA" sz="4800" dirty="0">
                <a:solidFill>
                  <a:schemeClr val="tx2"/>
                </a:solidFill>
                <a:cs typeface="Traditional Arabic" pitchFamily="2" charset="-78"/>
              </a:rPr>
              <a:t>تَوْحِيْدُ الرُّبُوْبِيَّةِ</a:t>
            </a:r>
            <a:endParaRPr lang="en-US" sz="4800" b="1" dirty="0">
              <a:cs typeface="Traditional Arabic" pitchFamily="2" charset="-78"/>
            </a:endParaRPr>
          </a:p>
          <a:p>
            <a:pPr marL="342900" indent="-342900" algn="r" rtl="1" fontAlgn="auto">
              <a:spcAft>
                <a:spcPts val="0"/>
              </a:spcAft>
              <a:defRPr/>
            </a:pPr>
            <a:r>
              <a:rPr lang="ar-SA" sz="4800" b="1" dirty="0">
                <a:solidFill>
                  <a:srgbClr val="C00000"/>
                </a:solidFill>
                <a:cs typeface="Traditional Arabic" pitchFamily="2" charset="-78"/>
              </a:rPr>
              <a:t>مَلِكِ</a:t>
            </a:r>
            <a:r>
              <a:rPr lang="ar-SA" sz="4800" b="1" dirty="0">
                <a:cs typeface="Traditional Arabic" pitchFamily="2" charset="-78"/>
              </a:rPr>
              <a:t> النَّاسِ (2)  </a:t>
            </a:r>
            <a:r>
              <a:rPr lang="en-US" sz="4800" b="1" dirty="0">
                <a:cs typeface="Traditional Arabic" pitchFamily="2" charset="-78"/>
              </a:rPr>
              <a:t>←</a:t>
            </a:r>
            <a:r>
              <a:rPr lang="ar-SA" sz="4800" b="1" dirty="0">
                <a:cs typeface="Traditional Arabic" pitchFamily="2" charset="-78"/>
              </a:rPr>
              <a:t> </a:t>
            </a:r>
            <a:r>
              <a:rPr lang="ar-SA" sz="4800" dirty="0">
                <a:solidFill>
                  <a:schemeClr val="tx2"/>
                </a:solidFill>
                <a:cs typeface="Traditional Arabic" pitchFamily="2" charset="-78"/>
              </a:rPr>
              <a:t>تَوْحِيْدُ الْمُلْكِيَّةِ</a:t>
            </a:r>
            <a:endParaRPr lang="en-US" sz="4800" b="1" dirty="0">
              <a:cs typeface="Traditional Arabic" pitchFamily="2" charset="-78"/>
            </a:endParaRPr>
          </a:p>
          <a:p>
            <a:pPr marL="342900" indent="-342900" algn="r" rtl="1" fontAlgn="auto">
              <a:spcAft>
                <a:spcPts val="0"/>
              </a:spcAft>
              <a:defRPr/>
            </a:pPr>
            <a:r>
              <a:rPr lang="ar-SA" sz="4800" b="1" dirty="0">
                <a:solidFill>
                  <a:srgbClr val="C00000"/>
                </a:solidFill>
                <a:cs typeface="Traditional Arabic" pitchFamily="2" charset="-78"/>
              </a:rPr>
              <a:t>إِلَهِ</a:t>
            </a:r>
            <a:r>
              <a:rPr lang="ar-SA" sz="4800" b="1" dirty="0">
                <a:cs typeface="Traditional Arabic" pitchFamily="2" charset="-78"/>
              </a:rPr>
              <a:t> النَّاسِ (3 )  </a:t>
            </a:r>
            <a:r>
              <a:rPr lang="en-US" sz="4800" b="1" dirty="0">
                <a:cs typeface="Traditional Arabic" pitchFamily="2" charset="-78"/>
              </a:rPr>
              <a:t>←</a:t>
            </a:r>
            <a:r>
              <a:rPr lang="ar-SA" sz="4800" b="1" dirty="0">
                <a:cs typeface="Traditional Arabic" pitchFamily="2" charset="-78"/>
              </a:rPr>
              <a:t> </a:t>
            </a:r>
            <a:r>
              <a:rPr lang="ar-SA" sz="4800" dirty="0">
                <a:solidFill>
                  <a:schemeClr val="tx2"/>
                </a:solidFill>
                <a:cs typeface="Traditional Arabic" pitchFamily="2" charset="-78"/>
              </a:rPr>
              <a:t>تَوْحِيْدُ الأُلُوْهِيَّةِ</a:t>
            </a:r>
          </a:p>
          <a:p>
            <a:pPr indent="0" fontAlgn="auto">
              <a:spcAft>
                <a:spcPts val="0"/>
              </a:spcAft>
              <a:buFont typeface="Arial" pitchFamily="34" charset="0"/>
              <a:buNone/>
              <a:defRPr/>
            </a:pPr>
            <a:endParaRPr lang="en-US" sz="3600" dirty="0">
              <a:solidFill>
                <a:schemeClr val="tx2"/>
              </a:solidFill>
              <a:cs typeface="Traditional Arabic" pitchFamily="2" charset="-78"/>
            </a:endParaRPr>
          </a:p>
        </p:txBody>
      </p:sp>
      <p:sp>
        <p:nvSpPr>
          <p:cNvPr id="4" name="TextBox 3">
            <a:hlinkClick r:id="rId2" action="ppaction://hlinksldjump"/>
          </p:cNvPr>
          <p:cNvSpPr txBox="1"/>
          <p:nvPr/>
        </p:nvSpPr>
        <p:spPr>
          <a:xfrm>
            <a:off x="7933297" y="6248400"/>
            <a:ext cx="1058303" cy="461665"/>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eaLnBrk="0" hangingPunct="0">
              <a:defRPr/>
            </a:pPr>
            <a:r>
              <a:rPr lang="en-US" dirty="0"/>
              <a:t>RASM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t>Contoh tauhid </a:t>
            </a:r>
            <a:r>
              <a:rPr lang="en-US" i="1"/>
              <a:t>rububiyah</a:t>
            </a:r>
          </a:p>
        </p:txBody>
      </p:sp>
      <p:pic>
        <p:nvPicPr>
          <p:cNvPr id="11267" name="Picture 4" descr="D:\My Pictures\Alam bertasbih\ayah_gallery-3.jpg"/>
          <p:cNvPicPr>
            <a:picLocks noGrp="1" noChangeAspect="1" noChangeArrowheads="1"/>
          </p:cNvPicPr>
          <p:nvPr>
            <p:ph idx="1"/>
          </p:nvPr>
        </p:nvPicPr>
        <p:blipFill>
          <a:blip r:embed="rId2"/>
          <a:srcRect/>
          <a:stretch>
            <a:fillRect/>
          </a:stretch>
        </p:blipFill>
        <p:spPr>
          <a:xfrm>
            <a:off x="4267200" y="1524000"/>
            <a:ext cx="4572000" cy="4648200"/>
          </a:xfrm>
          <a:noFill/>
        </p:spPr>
      </p:pic>
      <p:pic>
        <p:nvPicPr>
          <p:cNvPr id="11268" name="Picture 5" descr="D:\My Pictures\Alam bertasbih\DaunKupingGajah.jpg"/>
          <p:cNvPicPr>
            <a:picLocks noChangeAspect="1" noChangeArrowheads="1"/>
          </p:cNvPicPr>
          <p:nvPr/>
        </p:nvPicPr>
        <p:blipFill>
          <a:blip r:embed="rId3"/>
          <a:srcRect/>
          <a:stretch>
            <a:fillRect/>
          </a:stretch>
        </p:blipFill>
        <p:spPr bwMode="auto">
          <a:xfrm>
            <a:off x="304800" y="1524000"/>
            <a:ext cx="3810000" cy="462438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a:p>
        </p:txBody>
      </p:sp>
      <p:pic>
        <p:nvPicPr>
          <p:cNvPr id="12291" name="Picture 5" descr="D:\Sultoni\PAI UM\Gambar PAI\Syukur\lembahharau.jpg"/>
          <p:cNvPicPr>
            <a:picLocks noGrp="1" noChangeAspect="1" noChangeArrowheads="1"/>
          </p:cNvPicPr>
          <p:nvPr>
            <p:ph idx="1"/>
          </p:nvPr>
        </p:nvPicPr>
        <p:blipFill>
          <a:blip r:embed="rId2"/>
          <a:srcRect/>
          <a:stretch>
            <a:fillRect/>
          </a:stretch>
        </p:blipFill>
        <p:spPr>
          <a:xfrm>
            <a:off x="228600" y="1266844"/>
            <a:ext cx="3990975" cy="4876800"/>
          </a:xfrm>
          <a:noFill/>
        </p:spPr>
      </p:pic>
      <p:pic>
        <p:nvPicPr>
          <p:cNvPr id="12292" name="Picture 6" descr="D:\Sultoni\PAI UM\Gambar PAI\Syukur\antartika.jpg"/>
          <p:cNvPicPr>
            <a:picLocks noChangeAspect="1" noChangeArrowheads="1"/>
          </p:cNvPicPr>
          <p:nvPr/>
        </p:nvPicPr>
        <p:blipFill>
          <a:blip r:embed="rId3"/>
          <a:srcRect/>
          <a:stretch>
            <a:fillRect/>
          </a:stretch>
        </p:blipFill>
        <p:spPr bwMode="auto">
          <a:xfrm>
            <a:off x="4419600" y="1166813"/>
            <a:ext cx="4495800" cy="485298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2022</TotalTime>
  <Words>1092</Words>
  <Application>Microsoft Office PowerPoint</Application>
  <PresentationFormat>On-screen Show (4:3)</PresentationFormat>
  <Paragraphs>97</Paragraphs>
  <Slides>28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Arabic Transparent</vt:lpstr>
      <vt:lpstr>Arial</vt:lpstr>
      <vt:lpstr>Arial Rounded MT Bold</vt:lpstr>
      <vt:lpstr>Bauhaus 93</vt:lpstr>
      <vt:lpstr>Calibri</vt:lpstr>
      <vt:lpstr>Franklin Gothic Book</vt:lpstr>
      <vt:lpstr>Perpetua</vt:lpstr>
      <vt:lpstr>Tahoma</vt:lpstr>
      <vt:lpstr>Times New Roman</vt:lpstr>
      <vt:lpstr>Traditional Arabic</vt:lpstr>
      <vt:lpstr>Wingdings</vt:lpstr>
      <vt:lpstr>Wingdings 2</vt:lpstr>
      <vt:lpstr>Equity</vt:lpstr>
      <vt:lpstr>AQIDAH</vt:lpstr>
      <vt:lpstr>ETIMOLOGI  AQIDAH</vt:lpstr>
      <vt:lpstr>PowerPoint Presentation</vt:lpstr>
      <vt:lpstr>Terminologi Aqidah</vt:lpstr>
      <vt:lpstr>Tauhid</vt:lpstr>
      <vt:lpstr>MACAM-MACAM TAUHID</vt:lpstr>
      <vt:lpstr>3 Tauhid dalam Surat An-Naas</vt:lpstr>
      <vt:lpstr>Contoh tauhid rububiyah</vt:lpstr>
      <vt:lpstr>PowerPoint Presentation</vt:lpstr>
      <vt:lpstr>PowerPoint Presentation</vt:lpstr>
      <vt:lpstr>Contoh tauhid uluhiyah</vt:lpstr>
      <vt:lpstr>PowerPoint Presentation</vt:lpstr>
      <vt:lpstr>Tauhid VS Syirik dan TBC</vt:lpstr>
      <vt:lpstr>TBC (Tahayyul, Bid’ah, Churafat)</vt:lpstr>
      <vt:lpstr>Hukum syirik</vt:lpstr>
      <vt:lpstr>Bahaya syirik</vt:lpstr>
      <vt:lpstr>Macam syirik (1)</vt:lpstr>
      <vt:lpstr>Macam syirik (2)</vt:lpstr>
      <vt:lpstr>Contoh syirik</vt:lpstr>
      <vt:lpstr>PowerPoint Presentation</vt:lpstr>
      <vt:lpstr>PowerPoint Presentation</vt:lpstr>
      <vt:lpstr>UREGENSI SYAHADAT</vt:lpstr>
      <vt:lpstr>MAKNA لاإِلَهَ إِلاَّ الله </vt:lpstr>
      <vt:lpstr>PowerPoint Presentation</vt:lpstr>
      <vt:lpstr>لا معبود بحق إِلَّا اللَّهُ </vt:lpstr>
      <vt:lpstr>لا مقصود إِلَّا اللَّهُ </vt:lpstr>
      <vt:lpstr>لا مدعوا إِلَّا اللَّهُ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DIINUL ISLAM</dc:title>
  <dc:creator>LSI</dc:creator>
  <cp:lastModifiedBy>Lenovo</cp:lastModifiedBy>
  <cp:revision>62</cp:revision>
  <dcterms:created xsi:type="dcterms:W3CDTF">2014-05-08T02:19:19Z</dcterms:created>
  <dcterms:modified xsi:type="dcterms:W3CDTF">2021-12-18T04:06:42Z</dcterms:modified>
</cp:coreProperties>
</file>